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1" r:id="rId1"/>
    <p:sldMasterId id="2147483667" r:id="rId2"/>
  </p:sldMasterIdLst>
  <p:notesMasterIdLst>
    <p:notesMasterId r:id="rId25"/>
  </p:notesMasterIdLst>
  <p:sldIdLst>
    <p:sldId id="393" r:id="rId3"/>
    <p:sldId id="445" r:id="rId4"/>
    <p:sldId id="417" r:id="rId5"/>
    <p:sldId id="426" r:id="rId6"/>
    <p:sldId id="419" r:id="rId7"/>
    <p:sldId id="432" r:id="rId8"/>
    <p:sldId id="433" r:id="rId9"/>
    <p:sldId id="448" r:id="rId10"/>
    <p:sldId id="447" r:id="rId11"/>
    <p:sldId id="434" r:id="rId12"/>
    <p:sldId id="435" r:id="rId13"/>
    <p:sldId id="451" r:id="rId14"/>
    <p:sldId id="443" r:id="rId15"/>
    <p:sldId id="450" r:id="rId16"/>
    <p:sldId id="436" r:id="rId17"/>
    <p:sldId id="437" r:id="rId18"/>
    <p:sldId id="438" r:id="rId19"/>
    <p:sldId id="439" r:id="rId20"/>
    <p:sldId id="444" r:id="rId21"/>
    <p:sldId id="446" r:id="rId22"/>
    <p:sldId id="449" r:id="rId23"/>
    <p:sldId id="428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24C"/>
    <a:srgbClr val="2A2C41"/>
    <a:srgbClr val="FCC050"/>
    <a:srgbClr val="203965"/>
    <a:srgbClr val="F4F3F8"/>
    <a:srgbClr val="F0521E"/>
    <a:srgbClr val="0070C0"/>
    <a:srgbClr val="F99102"/>
    <a:srgbClr val="FEBF2C"/>
    <a:srgbClr val="FFC1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25" autoAdjust="0"/>
    <p:restoredTop sz="93732" autoAdjust="0"/>
  </p:normalViewPr>
  <p:slideViewPr>
    <p:cSldViewPr snapToGrid="0" showGuides="1">
      <p:cViewPr varScale="1">
        <p:scale>
          <a:sx n="114" d="100"/>
          <a:sy n="114" d="100"/>
        </p:scale>
        <p:origin x="80" y="11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19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487D2-45CC-4F91-960A-71CA4984812C}" type="datetimeFigureOut">
              <a:rPr lang="zh-CN" altLang="en-US" smtClean="0"/>
              <a:t>2023-07-21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23F281-0C37-4970-9E81-0F2E59851F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264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我承担的主要工作是系统设计，包括分站、用户中心与前端路由动态管理部分，在开发过程中，我负责用户中心前端和一部分用户中心后端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3231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对于待分配的任务单，系统会自动显示分配按钮，点击分配，系统会弹窗显示本分站的所有配送员，分站管理员可以选择一个配送员进行分配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23F281-0C37-4970-9E81-0F2E59851FD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708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系统管理员登录后，可以对系统所有分站的任务单进行管理，可以看到在左侧有一个树状列表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23F281-0C37-4970-9E81-0F2E59851FD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673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Setup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是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Vue3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提供的新特性，替代了 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Vue 2 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中的 </a:t>
            </a:r>
            <a:r>
              <a:rPr lang="en-US" altLang="zh-CN" dirty="0" err="1"/>
              <a:t>beforeCreate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 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和 </a:t>
            </a:r>
            <a:r>
              <a:rPr lang="en-US" altLang="zh-CN" dirty="0"/>
              <a:t>created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 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钩子函数，可以用于初始化数据、计算属性、方法，并且语法更加简单</a:t>
            </a:r>
            <a:endParaRPr lang="en-US" altLang="zh-CN" b="0" i="0" dirty="0">
              <a:solidFill>
                <a:srgbClr val="24292F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使用 </a:t>
            </a:r>
            <a:r>
              <a:rPr lang="en-US" altLang="zh-CN" dirty="0"/>
              <a:t>setup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 的好处是逻辑组织清晰、数据处理更灵活、高复用性。通过 </a:t>
            </a:r>
            <a:r>
              <a:rPr lang="en-US" altLang="zh-CN" dirty="0"/>
              <a:t>setup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 可以将相关的数据和方法组织在一起，而不需要分散在不同的钩子函数中，使代码更具可读性和可维护性。</a:t>
            </a:r>
            <a:endParaRPr lang="en-US" altLang="zh-CN" b="0" i="0" dirty="0">
              <a:solidFill>
                <a:srgbClr val="24292F"/>
              </a:solidFill>
              <a:effectLst/>
              <a:latin typeface="-apple-system"/>
            </a:endParaRPr>
          </a:p>
          <a:p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Tsx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是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jsx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的拓展，具有更强大的静态类型检查和编译器支持，在本次开发中我使用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Tsx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语法在表格中插入用户头像和任务进度条</a:t>
            </a:r>
            <a:endParaRPr lang="en-US" altLang="zh-CN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23F281-0C37-4970-9E81-0F2E59851FD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907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在开发过程中，我经过了需求分析、系统设计、系统实现、系统测试</a:t>
            </a:r>
            <a:r>
              <a:rPr lang="en-US" altLang="zh-CN" dirty="0"/>
              <a:t>4</a:t>
            </a:r>
            <a:r>
              <a:rPr lang="zh-CN" altLang="en-US" dirty="0"/>
              <a:t>大过程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F7D1CE-F34C-46CD-A0DA-9308E4FF171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8509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在系统设计中，我首先对分站的角色与其职能进行了设计</a:t>
            </a:r>
            <a:endParaRPr lang="en-US" altLang="zh-CN" dirty="0"/>
          </a:p>
          <a:p>
            <a:r>
              <a:rPr lang="zh-CN" altLang="en-US" dirty="0"/>
              <a:t>分站的参与者共有三种，分别是系统管理员、分站管理员和配送员</a:t>
            </a:r>
            <a:endParaRPr lang="en-US" altLang="zh-CN" dirty="0"/>
          </a:p>
          <a:p>
            <a:r>
              <a:rPr lang="zh-CN" altLang="en-US" dirty="0"/>
              <a:t>首先介绍分站管理员，分站管理员是负责管理系统中某一个独立的分站，其职能包括任务单管理，管理由调度中心生成的任务单，对任务单进行分配等；缴款单管理，管理由任务单生成的缴款单；配送员管理，对本分站的配送员进行增删改查；分站统计，统计一段时间内分站的任务单信息。</a:t>
            </a:r>
            <a:endParaRPr lang="en-US" altLang="zh-CN" dirty="0"/>
          </a:p>
          <a:p>
            <a:r>
              <a:rPr lang="zh-CN" altLang="en-US" dirty="0"/>
              <a:t>系统管理员拥有分站管理员的所有权限，同时还可以对系统的所有分站进行管理，包括新增分站操作</a:t>
            </a:r>
            <a:endParaRPr lang="en-US" altLang="zh-CN" dirty="0"/>
          </a:p>
          <a:p>
            <a:r>
              <a:rPr lang="zh-CN" altLang="en-US" dirty="0"/>
              <a:t>配送员属于某个分站，除了配送货物，还需要在任务单管理界面填写客户回执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23F281-0C37-4970-9E81-0F2E59851FD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415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任务单代表一次配送任务，他的类型有三种，分别是送货收款、退货、换货，同时具有</a:t>
            </a:r>
            <a:r>
              <a:rPr lang="en-US" altLang="zh-CN" dirty="0"/>
              <a:t>5</a:t>
            </a:r>
            <a:r>
              <a:rPr lang="zh-CN" altLang="en-US" dirty="0"/>
              <a:t>种状态，</a:t>
            </a:r>
            <a:endParaRPr lang="en-US" altLang="zh-CN" dirty="0"/>
          </a:p>
          <a:p>
            <a:r>
              <a:rPr lang="zh-CN" altLang="en-US" dirty="0"/>
              <a:t>任务单的状态转换如右图所示，不同类型的任务单，其状态转换也是不同的</a:t>
            </a:r>
            <a:endParaRPr lang="en-US" altLang="zh-CN" dirty="0"/>
          </a:p>
          <a:p>
            <a:r>
              <a:rPr lang="zh-CN" altLang="en-US" dirty="0"/>
              <a:t>例如 对于送货收款的任务单，初始状态为待货，而对于退货的任务单，初始状态为待分配，因为退货任务单不需要等待入库，初始状态便可分配配送员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23F281-0C37-4970-9E81-0F2E59851FD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825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接下来是用户中心的系统设计，</a:t>
            </a:r>
            <a:endParaRPr lang="en-US" altLang="zh-CN" dirty="0"/>
          </a:p>
          <a:p>
            <a:r>
              <a:rPr lang="zh-CN" altLang="en-US" dirty="0"/>
              <a:t>首先是系统角色的设计，本系统共有</a:t>
            </a:r>
            <a:r>
              <a:rPr lang="en-US" altLang="zh-CN" dirty="0"/>
              <a:t>8</a:t>
            </a:r>
            <a:r>
              <a:rPr lang="zh-CN" altLang="en-US" dirty="0"/>
              <a:t>种角色，他们分别是系统管理员、客服中心、调度中心、分站库房管理员、中心库房管理员等，而由于本系统中分站库房、中心库房、分站都是不唯一的，所以对于这几种身份的角色来说，他们还有一个唯一的部门</a:t>
            </a:r>
            <a:r>
              <a:rPr lang="en-US" altLang="zh-CN" dirty="0"/>
              <a:t>id</a:t>
            </a:r>
          </a:p>
          <a:p>
            <a:r>
              <a:rPr lang="zh-CN" altLang="en-US" dirty="0"/>
              <a:t>接着是用户中心功能的设计，用户中心的功能主要有用户管理与角色管理，用户管理主要包括用户的增删改查，是系统最基本的功能，角色管理主要是对角色表的查询，在角色表中维护着每一种角色的路由权限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23F281-0C37-4970-9E81-0F2E59851FD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149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在系统设计中，我还进行了用例活动图和接口设计，以上是两个活动图和分站的接口表格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23F281-0C37-4970-9E81-0F2E59851FD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993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23F281-0C37-4970-9E81-0F2E59851FD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99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路由设计包括静态路由与动态路由、路由逻辑，动态路由根据系统后端返回的菜单列表生成，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23F281-0C37-4970-9E81-0F2E59851FD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170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分站任务单管理的主界面主要是由表格和筛选组件组成，用户可以快速的筛选</a:t>
            </a:r>
            <a:r>
              <a:rPr lang="en-US" altLang="zh-CN" dirty="0"/>
              <a:t>3</a:t>
            </a:r>
            <a:r>
              <a:rPr lang="zh-CN" altLang="en-US" dirty="0"/>
              <a:t>种类型</a:t>
            </a:r>
            <a:r>
              <a:rPr lang="en-US" altLang="zh-CN" dirty="0"/>
              <a:t>5</a:t>
            </a:r>
            <a:r>
              <a:rPr lang="zh-CN" altLang="en-US" dirty="0"/>
              <a:t>种状态的任务单，并且支持多选，更加人性化</a:t>
            </a:r>
            <a:endParaRPr lang="en-US" altLang="zh-CN" dirty="0"/>
          </a:p>
          <a:p>
            <a:r>
              <a:rPr lang="zh-CN" altLang="en-US" dirty="0"/>
              <a:t>点击查看任务单详情，系统会弹窗显示侧边蓝，任务单详情会显示订单信息和任务单信息，同时使用</a:t>
            </a:r>
            <a:r>
              <a:rPr lang="en-US" altLang="zh-CN" dirty="0" err="1"/>
              <a:t>el</a:t>
            </a:r>
            <a:r>
              <a:rPr lang="en-US" altLang="zh-CN" dirty="0"/>
              <a:t>-steps</a:t>
            </a:r>
            <a:r>
              <a:rPr lang="zh-CN" altLang="en-US" dirty="0"/>
              <a:t>显示任务进度条</a:t>
            </a:r>
            <a:endParaRPr lang="en-US" altLang="zh-CN" dirty="0"/>
          </a:p>
          <a:p>
            <a:r>
              <a:rPr lang="zh-CN" altLang="en-US" dirty="0"/>
              <a:t>对于不同类型的任务单，其状态转换规则是不一样的，左侧是一个送货收款任务单，可以看到其状态共有</a:t>
            </a:r>
            <a:r>
              <a:rPr lang="en-US" altLang="zh-CN" dirty="0"/>
              <a:t>5</a:t>
            </a:r>
            <a:r>
              <a:rPr lang="zh-CN" altLang="en-US" dirty="0"/>
              <a:t>种，而右侧的退货任务单只有</a:t>
            </a:r>
            <a:r>
              <a:rPr lang="en-US" altLang="zh-CN" dirty="0"/>
              <a:t>4</a:t>
            </a:r>
            <a:r>
              <a:rPr lang="zh-CN" altLang="en-US" dirty="0"/>
              <a:t>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23F281-0C37-4970-9E81-0F2E59851FD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620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834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215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652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736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497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7918DD-F32C-40AE-BFB5-741B5886C773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2023-07-21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"/>
              <a:ea typeface="思源黑体 CN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"/>
              <a:ea typeface="思源黑体 CN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349654-8A83-41C1-B6F2-193D712776EF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"/>
              <a:ea typeface="思源黑体 CN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5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953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7918DD-F32C-40AE-BFB5-741B5886C773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2023-07-21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"/>
              <a:ea typeface="思源黑体 CN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"/>
              <a:ea typeface="思源黑体 CN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349654-8A83-41C1-B6F2-193D712776EF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"/>
              <a:ea typeface="思源黑体 CN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946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109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6185"/>
            <a:ext cx="10515600" cy="132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6684"/>
            <a:ext cx="10515600" cy="4349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EB1B6A-AEF1-4ACD-BD61-958570690F55}" type="datetimeFigureOut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2023-07-21</a:t>
            </a:fld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6CB991-6BD3-42F2-8A94-1903E9425430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0275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345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8" r:id="rId4"/>
  </p:sldLayoutIdLst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2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2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2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2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9.png"/><Relationship Id="rId7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1266" y="0"/>
            <a:ext cx="12192000" cy="6858000"/>
          </a:xfrm>
          <a:prstGeom prst="rect">
            <a:avLst/>
          </a:prstGeom>
          <a:solidFill>
            <a:srgbClr val="2A2C4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"/>
              <a:ea typeface="思源黑体 CN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7089434" y="1807839"/>
            <a:ext cx="8053580" cy="8053580"/>
          </a:xfrm>
          <a:prstGeom prst="ellipse">
            <a:avLst/>
          </a:prstGeom>
          <a:solidFill>
            <a:srgbClr val="F4F3F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black"/>
              </a:solidFill>
              <a:latin typeface="思源黑体 CN"/>
              <a:ea typeface="思源黑体 CN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6700340" y="923496"/>
            <a:ext cx="5406345" cy="5406345"/>
          </a:xfrm>
          <a:prstGeom prst="ellipse">
            <a:avLst/>
          </a:prstGeom>
          <a:solidFill>
            <a:srgbClr val="FF724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"/>
              <a:ea typeface="思源黑体 CN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7837" y="2539568"/>
            <a:ext cx="628317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200" b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宝林枭黄天</a:t>
            </a:r>
            <a:r>
              <a:rPr kumimoji="0" lang="en-US" altLang="zh-CN" sz="6200" b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-</a:t>
            </a:r>
            <a:r>
              <a:rPr kumimoji="0" lang="zh-CN" altLang="en-US" sz="6200" b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物流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86053" y="1948358"/>
            <a:ext cx="4176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CC050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PROJECT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  REPORT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83035" y="3586008"/>
            <a:ext cx="5237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Boldlinex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 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Huangsky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 Freight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581561" y="4478559"/>
            <a:ext cx="4324167" cy="307777"/>
            <a:chOff x="1192422" y="4851352"/>
            <a:chExt cx="3469166" cy="307777"/>
          </a:xfrm>
        </p:grpSpPr>
        <p:grpSp>
          <p:nvGrpSpPr>
            <p:cNvPr id="19" name="组合 18"/>
            <p:cNvGrpSpPr/>
            <p:nvPr/>
          </p:nvGrpSpPr>
          <p:grpSpPr>
            <a:xfrm>
              <a:off x="1192422" y="4851352"/>
              <a:ext cx="3469166" cy="307777"/>
              <a:chOff x="1192422" y="4876746"/>
              <a:chExt cx="3400247" cy="282383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1192422" y="4876746"/>
                <a:ext cx="1511945" cy="282383"/>
              </a:xfrm>
              <a:prstGeom prst="roundRect">
                <a:avLst>
                  <a:gd name="adj" fmla="val 50000"/>
                </a:avLst>
              </a:prstGeom>
              <a:solidFill>
                <a:srgbClr val="F0521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"/>
                  <a:ea typeface="思源黑体 CN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>
                <a:off x="3080724" y="4876746"/>
                <a:ext cx="1511945" cy="28238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"/>
                  <a:ea typeface="思源黑体 CN"/>
                  <a:cs typeface="+mn-cs"/>
                </a:endParaRPr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1238133" y="4851352"/>
              <a:ext cx="16773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汇报组：宝林枭黄天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210947" y="4851352"/>
              <a:ext cx="14145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汇报人</a:t>
              </a:r>
              <a:r>
                <a:rPr lang="zh-CN" altLang="en-US" sz="1400" dirty="0">
                  <a:solidFill>
                    <a:prstClr val="black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：柳成林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23" name="椭圆 22"/>
          <p:cNvSpPr/>
          <p:nvPr/>
        </p:nvSpPr>
        <p:spPr>
          <a:xfrm>
            <a:off x="757103" y="-2026340"/>
            <a:ext cx="2848674" cy="2848674"/>
          </a:xfrm>
          <a:prstGeom prst="ellipse">
            <a:avLst/>
          </a:prstGeom>
          <a:solidFill>
            <a:srgbClr val="FF724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"/>
              <a:ea typeface="思源黑体 CN"/>
              <a:cs typeface="+mn-cs"/>
            </a:endParaRPr>
          </a:p>
        </p:txBody>
      </p:sp>
      <p:sp>
        <p:nvSpPr>
          <p:cNvPr id="26" name="同心圆 25"/>
          <p:cNvSpPr/>
          <p:nvPr/>
        </p:nvSpPr>
        <p:spPr>
          <a:xfrm>
            <a:off x="-842183" y="5653994"/>
            <a:ext cx="2034605" cy="2034605"/>
          </a:xfrm>
          <a:prstGeom prst="donut">
            <a:avLst>
              <a:gd name="adj" fmla="val 19394"/>
            </a:avLst>
          </a:prstGeom>
          <a:solidFill>
            <a:srgbClr val="FCC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"/>
              <a:ea typeface="思源黑体 CN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-3107360" y="-3181350"/>
            <a:ext cx="18394252" cy="13220700"/>
            <a:chOff x="-3107360" y="-3181350"/>
            <a:chExt cx="18394252" cy="13220700"/>
          </a:xfrm>
          <a:solidFill>
            <a:srgbClr val="F4F4F4"/>
          </a:solidFill>
        </p:grpSpPr>
        <p:sp>
          <p:nvSpPr>
            <p:cNvPr id="35" name="矩形 34"/>
            <p:cNvSpPr/>
            <p:nvPr/>
          </p:nvSpPr>
          <p:spPr>
            <a:xfrm>
              <a:off x="-3107360" y="-3181350"/>
              <a:ext cx="18394252" cy="318135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-3107360" y="6858000"/>
              <a:ext cx="18394252" cy="318135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-3107360" y="-1799303"/>
              <a:ext cx="18394252" cy="10452508"/>
              <a:chOff x="-3107360" y="-3118504"/>
              <a:chExt cx="18394252" cy="11771709"/>
            </a:xfrm>
            <a:grpFill/>
          </p:grpSpPr>
          <p:sp>
            <p:nvSpPr>
              <p:cNvPr id="38" name="矩形 37"/>
              <p:cNvSpPr/>
              <p:nvPr/>
            </p:nvSpPr>
            <p:spPr>
              <a:xfrm>
                <a:off x="-3107360" y="-3118504"/>
                <a:ext cx="3097429" cy="11771709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"/>
                  <a:ea typeface="思源黑体 CN"/>
                  <a:cs typeface="+mn-cs"/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12189463" y="-3118504"/>
                <a:ext cx="3097429" cy="11771709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"/>
                  <a:ea typeface="思源黑体 CN"/>
                  <a:cs typeface="+mn-cs"/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316809" y="-1315382"/>
            <a:ext cx="1820296" cy="783772"/>
            <a:chOff x="118573" y="-1055461"/>
            <a:chExt cx="1820296" cy="783772"/>
          </a:xfrm>
        </p:grpSpPr>
        <p:sp>
          <p:nvSpPr>
            <p:cNvPr id="5" name="矩形 4"/>
            <p:cNvSpPr/>
            <p:nvPr/>
          </p:nvSpPr>
          <p:spPr>
            <a:xfrm>
              <a:off x="118573" y="-1055461"/>
              <a:ext cx="783772" cy="783772"/>
            </a:xfrm>
            <a:prstGeom prst="rect">
              <a:avLst/>
            </a:prstGeom>
            <a:solidFill>
              <a:srgbClr val="F0521E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155097" y="-1055461"/>
              <a:ext cx="783772" cy="783772"/>
            </a:xfrm>
            <a:prstGeom prst="rect">
              <a:avLst/>
            </a:prstGeom>
            <a:solidFill>
              <a:srgbClr val="221E1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2207919" y="297547"/>
            <a:ext cx="2122477" cy="1033831"/>
            <a:chOff x="9328144" y="5718354"/>
            <a:chExt cx="2474480" cy="1205287"/>
          </a:xfrm>
          <a:solidFill>
            <a:schemeClr val="bg1"/>
          </a:solidFill>
        </p:grpSpPr>
        <p:sp>
          <p:nvSpPr>
            <p:cNvPr id="42" name="椭圆 41"/>
            <p:cNvSpPr/>
            <p:nvPr/>
          </p:nvSpPr>
          <p:spPr>
            <a:xfrm rot="5400000" flipH="1">
              <a:off x="11529311" y="66364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 rot="5400000" flipH="1">
              <a:off x="11529311" y="68739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 rot="5400000" flipH="1">
              <a:off x="11305684" y="66364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 rot="5400000" flipH="1">
              <a:off x="11305684" y="68739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 rot="5400000" flipH="1">
              <a:off x="11082056" y="66364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 rot="5400000" flipH="1">
              <a:off x="11082056" y="68739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 rot="5400000" flipH="1">
              <a:off x="11529311" y="61613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 rot="5400000" flipH="1">
              <a:off x="11529311" y="63988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 rot="5400000" flipH="1">
              <a:off x="11305684" y="61613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 rot="5400000" flipH="1">
              <a:off x="11305684" y="63988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 rot="5400000" flipH="1">
              <a:off x="11082056" y="61613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 rot="5400000" flipH="1">
              <a:off x="11082056" y="63988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 rot="5400000" flipH="1">
              <a:off x="11752939" y="61613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 rot="5400000" flipH="1">
              <a:off x="11752939" y="63988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 rot="5400000" flipH="1">
              <a:off x="11752939" y="66364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 rot="5400000" flipH="1">
              <a:off x="11752939" y="68739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 rot="5400000" flipH="1">
              <a:off x="11529311" y="571835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 rot="5400000" flipH="1">
              <a:off x="11529311" y="595590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 rot="5400000" flipH="1">
              <a:off x="11305684" y="571835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 rot="5400000" flipH="1">
              <a:off x="11305684" y="595590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 rot="5400000" flipH="1">
              <a:off x="11082056" y="571835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 rot="5400000" flipH="1">
              <a:off x="11082056" y="595590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 rot="5400000" flipH="1">
              <a:off x="10858428" y="66364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 rot="5400000" flipH="1">
              <a:off x="10858428" y="68739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 rot="5400000" flipH="1">
              <a:off x="10634800" y="66364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 rot="5400000" flipH="1">
              <a:off x="10634800" y="68739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 rot="5400000" flipH="1">
              <a:off x="10411172" y="66364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 rot="5400000" flipH="1">
              <a:off x="10411172" y="68739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 rot="5400000" flipH="1">
              <a:off x="10187544" y="66364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 rot="5400000" flipH="1">
              <a:off x="10187544" y="68739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 rot="5400000" flipH="1">
              <a:off x="10858428" y="61613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 rot="5400000" flipH="1">
              <a:off x="10858428" y="63988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 rot="5400000" flipH="1">
              <a:off x="10634800" y="61613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 rot="5400000" flipH="1">
              <a:off x="10634800" y="63988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 rot="5400000" flipH="1">
              <a:off x="10411172" y="61613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 rot="5400000" flipH="1">
              <a:off x="10411172" y="63988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 rot="5400000" flipH="1">
              <a:off x="10187544" y="61613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 rot="5400000" flipH="1">
              <a:off x="10187544" y="63988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 rot="5400000" flipH="1">
              <a:off x="10858428" y="571835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 rot="5400000" flipH="1">
              <a:off x="10858428" y="595590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 rot="5400000" flipH="1">
              <a:off x="10634800" y="571835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 rot="5400000" flipH="1">
              <a:off x="10634800" y="595590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 rot="5400000" flipH="1">
              <a:off x="10411172" y="571835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 rot="5400000" flipH="1">
              <a:off x="10411172" y="595590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 rot="5400000" flipH="1">
              <a:off x="10187544" y="571835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 rot="5400000" flipH="1">
              <a:off x="10187544" y="595590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 rot="5400000" flipH="1">
              <a:off x="11752939" y="571835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 rot="5400000" flipH="1">
              <a:off x="11752939" y="595590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 rot="5400000" flipH="1">
              <a:off x="9999028" y="66364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 rot="5400000" flipH="1">
              <a:off x="9999028" y="68739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 rot="5400000" flipH="1">
              <a:off x="9775400" y="66364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 rot="5400000" flipH="1">
              <a:off x="9775400" y="68739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 rot="5400000" flipH="1">
              <a:off x="9551772" y="66364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 rot="5400000" flipH="1">
              <a:off x="9551772" y="68739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 rot="5400000" flipH="1">
              <a:off x="9328144" y="66364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 rot="5400000" flipH="1">
              <a:off x="9328144" y="68739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 rot="5400000" flipH="1">
              <a:off x="9999028" y="61613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 rot="5400000" flipH="1">
              <a:off x="9999028" y="63988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 rot="5400000" flipH="1">
              <a:off x="9775400" y="61613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101" name="椭圆 100"/>
            <p:cNvSpPr/>
            <p:nvPr/>
          </p:nvSpPr>
          <p:spPr>
            <a:xfrm rot="5400000" flipH="1">
              <a:off x="9775400" y="63988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102" name="椭圆 101"/>
            <p:cNvSpPr/>
            <p:nvPr/>
          </p:nvSpPr>
          <p:spPr>
            <a:xfrm rot="5400000" flipH="1">
              <a:off x="9551772" y="61613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103" name="椭圆 102"/>
            <p:cNvSpPr/>
            <p:nvPr/>
          </p:nvSpPr>
          <p:spPr>
            <a:xfrm rot="5400000" flipH="1">
              <a:off x="9551772" y="63988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104" name="椭圆 103"/>
            <p:cNvSpPr/>
            <p:nvPr/>
          </p:nvSpPr>
          <p:spPr>
            <a:xfrm rot="5400000" flipH="1">
              <a:off x="9328144" y="61613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105" name="椭圆 104"/>
            <p:cNvSpPr/>
            <p:nvPr/>
          </p:nvSpPr>
          <p:spPr>
            <a:xfrm rot="5400000" flipH="1">
              <a:off x="9328144" y="63988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106" name="椭圆 105"/>
            <p:cNvSpPr/>
            <p:nvPr/>
          </p:nvSpPr>
          <p:spPr>
            <a:xfrm rot="5400000" flipH="1">
              <a:off x="9999028" y="571835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107" name="椭圆 106"/>
            <p:cNvSpPr/>
            <p:nvPr/>
          </p:nvSpPr>
          <p:spPr>
            <a:xfrm rot="5400000" flipH="1">
              <a:off x="9999028" y="595590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 rot="5400000" flipH="1">
              <a:off x="9775400" y="571835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109" name="椭圆 108"/>
            <p:cNvSpPr/>
            <p:nvPr/>
          </p:nvSpPr>
          <p:spPr>
            <a:xfrm rot="5400000" flipH="1">
              <a:off x="9775400" y="595590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110" name="椭圆 109"/>
            <p:cNvSpPr/>
            <p:nvPr/>
          </p:nvSpPr>
          <p:spPr>
            <a:xfrm rot="5400000" flipH="1">
              <a:off x="9551772" y="571835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 rot="5400000" flipH="1">
              <a:off x="9551772" y="595590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112" name="椭圆 111"/>
            <p:cNvSpPr/>
            <p:nvPr/>
          </p:nvSpPr>
          <p:spPr>
            <a:xfrm rot="5400000" flipH="1">
              <a:off x="9328144" y="571835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113" name="椭圆 112"/>
            <p:cNvSpPr/>
            <p:nvPr/>
          </p:nvSpPr>
          <p:spPr>
            <a:xfrm rot="5400000" flipH="1">
              <a:off x="9328144" y="595590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</p:grpSp>
      <p:pic>
        <p:nvPicPr>
          <p:cNvPr id="1026" name="Picture 2" descr="login">
            <a:extLst>
              <a:ext uri="{FF2B5EF4-FFF2-40B4-BE49-F238E27FC236}">
                <a16:creationId xmlns:a16="http://schemas.microsoft.com/office/drawing/2014/main" id="{20E321C9-ECBC-186C-E41C-7F8B8C3E8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301" y="1398491"/>
            <a:ext cx="4670169" cy="406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66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FEFE6C26-A931-40D9-B87A-EA0B29F89C19}"/>
              </a:ext>
            </a:extLst>
          </p:cNvPr>
          <p:cNvGrpSpPr/>
          <p:nvPr/>
        </p:nvGrpSpPr>
        <p:grpSpPr>
          <a:xfrm>
            <a:off x="428676" y="347651"/>
            <a:ext cx="4575810" cy="507831"/>
            <a:chOff x="536964" y="383747"/>
            <a:chExt cx="3945616" cy="507831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7937329A-0B24-40D6-BF6D-340171910332}"/>
                </a:ext>
              </a:extLst>
            </p:cNvPr>
            <p:cNvGrpSpPr/>
            <p:nvPr/>
          </p:nvGrpSpPr>
          <p:grpSpPr>
            <a:xfrm>
              <a:off x="536964" y="392852"/>
              <a:ext cx="595879" cy="433947"/>
              <a:chOff x="974310" y="8"/>
              <a:chExt cx="797219" cy="580571"/>
            </a:xfrm>
          </p:grpSpPr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CE7E6E54-4B69-4EE3-A774-D39A66957DF8}"/>
                  </a:ext>
                </a:extLst>
              </p:cNvPr>
              <p:cNvSpPr/>
              <p:nvPr/>
            </p:nvSpPr>
            <p:spPr>
              <a:xfrm rot="2700000">
                <a:off x="974310" y="8"/>
                <a:ext cx="580571" cy="5805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black"/>
                  </a:solidFill>
                  <a:latin typeface="思源黑体 CN"/>
                  <a:ea typeface="思源黑体 CN"/>
                </a:endParaRPr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7E062119-187D-4314-8FD6-0FA01647AFA3}"/>
                  </a:ext>
                </a:extLst>
              </p:cNvPr>
              <p:cNvSpPr/>
              <p:nvPr/>
            </p:nvSpPr>
            <p:spPr>
              <a:xfrm rot="2700000">
                <a:off x="1415707" y="217143"/>
                <a:ext cx="355821" cy="355822"/>
              </a:xfrm>
              <a:prstGeom prst="ellipse">
                <a:avLst/>
              </a:prstGeom>
              <a:solidFill>
                <a:srgbClr val="FCC05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solidFill>
                    <a:prstClr val="black"/>
                  </a:solidFill>
                  <a:latin typeface="思源黑体 CN"/>
                  <a:ea typeface="思源黑体 CN"/>
                </a:endParaRPr>
              </a:p>
            </p:txBody>
          </p:sp>
        </p:grp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829557E1-0B1E-4FB8-B83C-EEA11B59EFC7}"/>
                </a:ext>
              </a:extLst>
            </p:cNvPr>
            <p:cNvSpPr txBox="1"/>
            <p:nvPr/>
          </p:nvSpPr>
          <p:spPr bwMode="auto">
            <a:xfrm>
              <a:off x="1123162" y="383747"/>
              <a:ext cx="3359418" cy="5078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7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系统设计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-</a:t>
              </a:r>
              <a:r>
                <a:rPr lang="zh-CN" altLang="en-US" sz="1600" dirty="0">
                  <a:solidFill>
                    <a:prstClr val="black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前端路由</a:t>
              </a:r>
              <a:endParaRPr kumimoji="0" lang="zh-CN" altLang="en-US" sz="27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5B7416C6-D12A-6F3B-0E8E-5A7DA60915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13" y="939762"/>
            <a:ext cx="5874018" cy="22657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20">
            <a:extLst>
              <a:ext uri="{FF2B5EF4-FFF2-40B4-BE49-F238E27FC236}">
                <a16:creationId xmlns:a16="http://schemas.microsoft.com/office/drawing/2014/main" id="{9CAAE6DE-D898-3956-24A3-0CC97676A0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6820" y="573729"/>
            <a:ext cx="2371968" cy="1170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设计静态路由与动态路由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系统根据后端接口返回的菜单数据呢生成动态路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Index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存放主要逻辑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BEBE58E-77F1-24BD-75CB-4183ECEAE9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633" y="863464"/>
            <a:ext cx="1850185" cy="19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100144D-47F2-463F-59F7-476E67528198}"/>
              </a:ext>
            </a:extLst>
          </p:cNvPr>
          <p:cNvSpPr txBox="1"/>
          <p:nvPr/>
        </p:nvSpPr>
        <p:spPr>
          <a:xfrm>
            <a:off x="281940" y="3443379"/>
            <a:ext cx="1773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导航首位逻辑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2B8FDAE-8566-F903-BF41-CEF774A58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770" y="3159478"/>
            <a:ext cx="121920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60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FEFE6C26-A931-40D9-B87A-EA0B29F89C19}"/>
              </a:ext>
            </a:extLst>
          </p:cNvPr>
          <p:cNvGrpSpPr/>
          <p:nvPr/>
        </p:nvGrpSpPr>
        <p:grpSpPr>
          <a:xfrm>
            <a:off x="428675" y="347651"/>
            <a:ext cx="4526383" cy="507831"/>
            <a:chOff x="536964" y="383747"/>
            <a:chExt cx="3945616" cy="507831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7937329A-0B24-40D6-BF6D-340171910332}"/>
                </a:ext>
              </a:extLst>
            </p:cNvPr>
            <p:cNvGrpSpPr/>
            <p:nvPr/>
          </p:nvGrpSpPr>
          <p:grpSpPr>
            <a:xfrm>
              <a:off x="536964" y="392852"/>
              <a:ext cx="595879" cy="433947"/>
              <a:chOff x="974310" y="8"/>
              <a:chExt cx="797219" cy="580571"/>
            </a:xfrm>
          </p:grpSpPr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CE7E6E54-4B69-4EE3-A774-D39A66957DF8}"/>
                  </a:ext>
                </a:extLst>
              </p:cNvPr>
              <p:cNvSpPr/>
              <p:nvPr/>
            </p:nvSpPr>
            <p:spPr>
              <a:xfrm rot="2700000">
                <a:off x="974310" y="8"/>
                <a:ext cx="580571" cy="5805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black"/>
                  </a:solidFill>
                  <a:latin typeface="思源黑体 CN"/>
                  <a:ea typeface="思源黑体 CN"/>
                </a:endParaRPr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7E062119-187D-4314-8FD6-0FA01647AFA3}"/>
                  </a:ext>
                </a:extLst>
              </p:cNvPr>
              <p:cNvSpPr/>
              <p:nvPr/>
            </p:nvSpPr>
            <p:spPr>
              <a:xfrm rot="2700000">
                <a:off x="1415707" y="217143"/>
                <a:ext cx="355821" cy="355822"/>
              </a:xfrm>
              <a:prstGeom prst="ellipse">
                <a:avLst/>
              </a:prstGeom>
              <a:solidFill>
                <a:srgbClr val="FCC05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solidFill>
                    <a:prstClr val="black"/>
                  </a:solidFill>
                  <a:latin typeface="思源黑体 CN"/>
                  <a:ea typeface="思源黑体 CN"/>
                </a:endParaRPr>
              </a:p>
            </p:txBody>
          </p:sp>
        </p:grp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829557E1-0B1E-4FB8-B83C-EEA11B59EFC7}"/>
                </a:ext>
              </a:extLst>
            </p:cNvPr>
            <p:cNvSpPr txBox="1"/>
            <p:nvPr/>
          </p:nvSpPr>
          <p:spPr bwMode="auto">
            <a:xfrm>
              <a:off x="1123162" y="383747"/>
              <a:ext cx="3359418" cy="5078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7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系统实现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-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分站管理</a:t>
              </a:r>
              <a:r>
                <a:rPr kumimoji="0" lang="en-US" altLang="zh-CN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-</a:t>
              </a:r>
              <a:r>
                <a:rPr kumimoji="0" lang="zh-CN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任务单管理</a:t>
              </a:r>
              <a:endParaRPr kumimoji="0" lang="zh-CN" altLang="en-US" sz="27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13AEC22A-58C2-FB37-FEA6-BB85E422F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1849" y="1328352"/>
            <a:ext cx="8839649" cy="4336952"/>
          </a:xfrm>
          <a:prstGeom prst="rect">
            <a:avLst/>
          </a:prstGeom>
        </p:spPr>
      </p:pic>
      <p:sp>
        <p:nvSpPr>
          <p:cNvPr id="9" name="TextBox 53">
            <a:extLst>
              <a:ext uri="{FF2B5EF4-FFF2-40B4-BE49-F238E27FC236}">
                <a16:creationId xmlns:a16="http://schemas.microsoft.com/office/drawing/2014/main" id="{A0FD1DF6-8002-1703-ACC4-A238B5997A11}"/>
              </a:ext>
            </a:extLst>
          </p:cNvPr>
          <p:cNvSpPr txBox="1"/>
          <p:nvPr/>
        </p:nvSpPr>
        <p:spPr>
          <a:xfrm>
            <a:off x="9316735" y="1091647"/>
            <a:ext cx="2603416" cy="3225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latin typeface="方正粗黑宋简体" panose="02000000000000000000" charset="-122"/>
                <a:ea typeface="方正粗黑宋简体" panose="02000000000000000000" charset="-122"/>
                <a:sym typeface="汉仪中黑S" panose="00020600040101010101" pitchFamily="18" charset="-122"/>
              </a:rPr>
              <a:t>主要功能：</a:t>
            </a:r>
            <a:endParaRPr lang="en-US" altLang="zh-CN" b="1" dirty="0">
              <a:latin typeface="方正粗黑宋简体" panose="02000000000000000000" charset="-122"/>
              <a:ea typeface="方正粗黑宋简体" panose="02000000000000000000" charset="-122"/>
              <a:sym typeface="汉仪中黑S" panose="00020600040101010101" pitchFamily="18" charset="-122"/>
            </a:endParaRPr>
          </a:p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400" dirty="0" err="1">
                <a:solidFill>
                  <a:srgbClr val="FF0000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SelectFiliter</a:t>
            </a:r>
            <a:r>
              <a:rPr lang="zh-CN" altLang="en-US" sz="1400" dirty="0">
                <a:solidFill>
                  <a:srgbClr val="FF0000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组件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筛选缴款单类型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ea typeface="汉仪铁线黑-65简" panose="00020600040101010101" pitchFamily="18" charset="-122"/>
                <a:sym typeface="汉仪中黑S" panose="00020600040101010101" pitchFamily="18" charset="-122"/>
              </a:rPr>
              <a:t>使用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ea typeface="汉仪铁线黑-65简" panose="00020600040101010101" pitchFamily="18" charset="-122"/>
                <a:sym typeface="汉仪中黑S" panose="00020600040101010101" pitchFamily="18" charset="-122"/>
              </a:rPr>
              <a:t>ProTable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ea typeface="汉仪铁线黑-65简" panose="00020600040101010101" pitchFamily="18" charset="-122"/>
                <a:sym typeface="汉仪中黑S" panose="00020600040101010101" pitchFamily="18" charset="-122"/>
              </a:rPr>
              <a:t>组件显示表格内容，封装常用方法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使用</a:t>
            </a:r>
            <a:r>
              <a:rPr lang="en-US" altLang="zh-CN" sz="1400" dirty="0" err="1">
                <a:solidFill>
                  <a:srgbClr val="FF0000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tsx</a:t>
            </a:r>
            <a:r>
              <a:rPr lang="en-US" altLang="zh-CN" sz="1400" dirty="0">
                <a:solidFill>
                  <a:srgbClr val="FF0000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 </a:t>
            </a:r>
            <a:r>
              <a:rPr lang="zh-CN" altLang="en-US" sz="1400" dirty="0">
                <a:solidFill>
                  <a:srgbClr val="FF0000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语法插入进度条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，显示任务进度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自定义弹窗组件显示任务单信息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rgbClr val="FF0000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使用</a:t>
            </a:r>
            <a:r>
              <a:rPr lang="en-US" altLang="zh-CN" sz="1400" dirty="0" err="1">
                <a:solidFill>
                  <a:srgbClr val="FF0000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el</a:t>
            </a:r>
            <a:r>
              <a:rPr lang="en-US" altLang="zh-CN" sz="1400" dirty="0">
                <a:solidFill>
                  <a:srgbClr val="FF0000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-steps</a:t>
            </a:r>
            <a:r>
              <a:rPr lang="zh-CN" altLang="en-US" sz="1400" dirty="0">
                <a:solidFill>
                  <a:srgbClr val="FF0000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组件显示任务进度</a:t>
            </a:r>
            <a:endParaRPr lang="en-US" altLang="zh-CN" sz="1400" dirty="0">
              <a:solidFill>
                <a:srgbClr val="FF0000"/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E8FB700-704F-B0BE-40F8-0C2A0AB6DE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595" y="1294039"/>
            <a:ext cx="8979522" cy="440557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348018E-EFF6-828E-4B01-B44F577843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991" y="4714103"/>
            <a:ext cx="2207160" cy="220716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29F9DCB-441E-B3B4-C8E9-F229FBD938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6344" y="450131"/>
            <a:ext cx="1775630" cy="43798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C95BCE8-531D-F179-95EE-5FFBB84585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4192" y="368357"/>
            <a:ext cx="519763" cy="5197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40569BB-60C3-C123-EF0D-3F1824AEC8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038" y="927258"/>
            <a:ext cx="4267689" cy="548061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1991D67-4232-EB71-C9D8-CAB49C19A7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2607" y="888120"/>
            <a:ext cx="4464128" cy="566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79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FEFE6C26-A931-40D9-B87A-EA0B29F89C19}"/>
              </a:ext>
            </a:extLst>
          </p:cNvPr>
          <p:cNvGrpSpPr/>
          <p:nvPr/>
        </p:nvGrpSpPr>
        <p:grpSpPr>
          <a:xfrm>
            <a:off x="428675" y="347651"/>
            <a:ext cx="4526383" cy="507831"/>
            <a:chOff x="536964" y="383747"/>
            <a:chExt cx="3945616" cy="507831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7937329A-0B24-40D6-BF6D-340171910332}"/>
                </a:ext>
              </a:extLst>
            </p:cNvPr>
            <p:cNvGrpSpPr/>
            <p:nvPr/>
          </p:nvGrpSpPr>
          <p:grpSpPr>
            <a:xfrm>
              <a:off x="536964" y="392852"/>
              <a:ext cx="595879" cy="433947"/>
              <a:chOff x="974310" y="8"/>
              <a:chExt cx="797219" cy="580571"/>
            </a:xfrm>
          </p:grpSpPr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CE7E6E54-4B69-4EE3-A774-D39A66957DF8}"/>
                  </a:ext>
                </a:extLst>
              </p:cNvPr>
              <p:cNvSpPr/>
              <p:nvPr/>
            </p:nvSpPr>
            <p:spPr>
              <a:xfrm rot="2700000">
                <a:off x="974310" y="8"/>
                <a:ext cx="580571" cy="5805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black"/>
                  </a:solidFill>
                  <a:latin typeface="思源黑体 CN"/>
                  <a:ea typeface="思源黑体 CN"/>
                </a:endParaRPr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7E062119-187D-4314-8FD6-0FA01647AFA3}"/>
                  </a:ext>
                </a:extLst>
              </p:cNvPr>
              <p:cNvSpPr/>
              <p:nvPr/>
            </p:nvSpPr>
            <p:spPr>
              <a:xfrm rot="2700000">
                <a:off x="1415707" y="217143"/>
                <a:ext cx="355821" cy="355822"/>
              </a:xfrm>
              <a:prstGeom prst="ellipse">
                <a:avLst/>
              </a:prstGeom>
              <a:solidFill>
                <a:srgbClr val="FCC05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solidFill>
                    <a:prstClr val="black"/>
                  </a:solidFill>
                  <a:latin typeface="思源黑体 CN"/>
                  <a:ea typeface="思源黑体 CN"/>
                </a:endParaRPr>
              </a:p>
            </p:txBody>
          </p:sp>
        </p:grp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829557E1-0B1E-4FB8-B83C-EEA11B59EFC7}"/>
                </a:ext>
              </a:extLst>
            </p:cNvPr>
            <p:cNvSpPr txBox="1"/>
            <p:nvPr/>
          </p:nvSpPr>
          <p:spPr bwMode="auto">
            <a:xfrm>
              <a:off x="1123162" y="383747"/>
              <a:ext cx="3359418" cy="5078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7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系统实现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-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分站管理</a:t>
              </a:r>
              <a:r>
                <a:rPr kumimoji="0" lang="en-US" altLang="zh-CN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-</a:t>
              </a:r>
              <a:r>
                <a:rPr kumimoji="0" lang="zh-CN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任务单分配</a:t>
              </a:r>
              <a:endParaRPr kumimoji="0" lang="zh-CN" altLang="en-US" sz="27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9" name="TextBox 53">
            <a:extLst>
              <a:ext uri="{FF2B5EF4-FFF2-40B4-BE49-F238E27FC236}">
                <a16:creationId xmlns:a16="http://schemas.microsoft.com/office/drawing/2014/main" id="{A0FD1DF6-8002-1703-ACC4-A238B5997A11}"/>
              </a:ext>
            </a:extLst>
          </p:cNvPr>
          <p:cNvSpPr txBox="1"/>
          <p:nvPr/>
        </p:nvSpPr>
        <p:spPr>
          <a:xfrm>
            <a:off x="9316735" y="1091647"/>
            <a:ext cx="2603416" cy="1265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latin typeface="方正粗黑宋简体" panose="02000000000000000000" charset="-122"/>
                <a:ea typeface="方正粗黑宋简体" panose="02000000000000000000" charset="-122"/>
                <a:sym typeface="汉仪中黑S" panose="00020600040101010101" pitchFamily="18" charset="-122"/>
              </a:rPr>
              <a:t>主要功能：</a:t>
            </a:r>
            <a:endParaRPr lang="en-US" altLang="zh-CN" b="1" dirty="0">
              <a:latin typeface="方正粗黑宋简体" panose="02000000000000000000" charset="-122"/>
              <a:ea typeface="方正粗黑宋简体" panose="02000000000000000000" charset="-122"/>
              <a:sym typeface="汉仪中黑S" panose="00020600040101010101" pitchFamily="18" charset="-122"/>
            </a:endParaRPr>
          </a:p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对可分配的任务单弹窗显示配送员列表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选择分配任务单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40D0C26-D000-B9DE-6E38-00E988DA0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09434" y="1655312"/>
            <a:ext cx="5598390" cy="41623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348018E-EFF6-828E-4B01-B44F577843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991" y="4714103"/>
            <a:ext cx="2207160" cy="220716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29F9DCB-441E-B3B4-C8E9-F229FBD93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6344" y="450131"/>
            <a:ext cx="1775630" cy="43798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C95BCE8-531D-F179-95EE-5FFBB84585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4192" y="368357"/>
            <a:ext cx="519763" cy="5197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0714D22-F71C-AB5F-146A-9E4ECA7D46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68" y="2529823"/>
            <a:ext cx="2795905" cy="13900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A0677C6-F099-8F62-6216-7561E691BF6B}"/>
              </a:ext>
            </a:extLst>
          </p:cNvPr>
          <p:cNvSpPr/>
          <p:nvPr/>
        </p:nvSpPr>
        <p:spPr>
          <a:xfrm>
            <a:off x="1891621" y="3224831"/>
            <a:ext cx="1092555" cy="314106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black"/>
              </a:solidFill>
              <a:latin typeface="思源黑体 CN"/>
              <a:ea typeface="思源黑体 CN"/>
            </a:endParaRPr>
          </a:p>
        </p:txBody>
      </p:sp>
    </p:spTree>
    <p:extLst>
      <p:ext uri="{BB962C8B-B14F-4D97-AF65-F5344CB8AC3E}">
        <p14:creationId xmlns:p14="http://schemas.microsoft.com/office/powerpoint/2010/main" val="90627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FEFE6C26-A931-40D9-B87A-EA0B29F89C19}"/>
              </a:ext>
            </a:extLst>
          </p:cNvPr>
          <p:cNvGrpSpPr/>
          <p:nvPr/>
        </p:nvGrpSpPr>
        <p:grpSpPr>
          <a:xfrm>
            <a:off x="428675" y="347651"/>
            <a:ext cx="4526383" cy="507831"/>
            <a:chOff x="536964" y="383747"/>
            <a:chExt cx="3945616" cy="507831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7937329A-0B24-40D6-BF6D-340171910332}"/>
                </a:ext>
              </a:extLst>
            </p:cNvPr>
            <p:cNvGrpSpPr/>
            <p:nvPr/>
          </p:nvGrpSpPr>
          <p:grpSpPr>
            <a:xfrm>
              <a:off x="536964" y="392852"/>
              <a:ext cx="595879" cy="433947"/>
              <a:chOff x="974310" y="8"/>
              <a:chExt cx="797219" cy="580571"/>
            </a:xfrm>
          </p:grpSpPr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CE7E6E54-4B69-4EE3-A774-D39A66957DF8}"/>
                  </a:ext>
                </a:extLst>
              </p:cNvPr>
              <p:cNvSpPr/>
              <p:nvPr/>
            </p:nvSpPr>
            <p:spPr>
              <a:xfrm rot="2700000">
                <a:off x="974310" y="8"/>
                <a:ext cx="580571" cy="5805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black"/>
                  </a:solidFill>
                  <a:latin typeface="思源黑体 CN"/>
                  <a:ea typeface="思源黑体 CN"/>
                </a:endParaRPr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7E062119-187D-4314-8FD6-0FA01647AFA3}"/>
                  </a:ext>
                </a:extLst>
              </p:cNvPr>
              <p:cNvSpPr/>
              <p:nvPr/>
            </p:nvSpPr>
            <p:spPr>
              <a:xfrm rot="2700000">
                <a:off x="1415707" y="217143"/>
                <a:ext cx="355821" cy="355822"/>
              </a:xfrm>
              <a:prstGeom prst="ellipse">
                <a:avLst/>
              </a:prstGeom>
              <a:solidFill>
                <a:srgbClr val="FCC05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solidFill>
                    <a:prstClr val="black"/>
                  </a:solidFill>
                  <a:latin typeface="思源黑体 CN"/>
                  <a:ea typeface="思源黑体 CN"/>
                </a:endParaRPr>
              </a:p>
            </p:txBody>
          </p:sp>
        </p:grp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829557E1-0B1E-4FB8-B83C-EEA11B59EFC7}"/>
                </a:ext>
              </a:extLst>
            </p:cNvPr>
            <p:cNvSpPr txBox="1"/>
            <p:nvPr/>
          </p:nvSpPr>
          <p:spPr bwMode="auto">
            <a:xfrm>
              <a:off x="1123162" y="383747"/>
              <a:ext cx="3359418" cy="5078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7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系统实现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-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分站管理</a:t>
              </a:r>
              <a:r>
                <a:rPr kumimoji="0" lang="en-US" altLang="zh-CN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-</a:t>
              </a:r>
              <a:r>
                <a:rPr kumimoji="0" lang="zh-CN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管理员端</a:t>
              </a:r>
              <a:endParaRPr kumimoji="0" lang="zh-CN" altLang="en-US" sz="27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9" name="TextBox 53">
            <a:extLst>
              <a:ext uri="{FF2B5EF4-FFF2-40B4-BE49-F238E27FC236}">
                <a16:creationId xmlns:a16="http://schemas.microsoft.com/office/drawing/2014/main" id="{A0FD1DF6-8002-1703-ACC4-A238B5997A11}"/>
              </a:ext>
            </a:extLst>
          </p:cNvPr>
          <p:cNvSpPr txBox="1"/>
          <p:nvPr/>
        </p:nvSpPr>
        <p:spPr>
          <a:xfrm>
            <a:off x="9316735" y="1091647"/>
            <a:ext cx="2603416" cy="3786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latin typeface="方正粗黑宋简体" panose="02000000000000000000" charset="-122"/>
                <a:ea typeface="方正粗黑宋简体" panose="02000000000000000000" charset="-122"/>
                <a:sym typeface="汉仪中黑S" panose="00020600040101010101" pitchFamily="18" charset="-122"/>
              </a:rPr>
              <a:t>主要功能：</a:t>
            </a:r>
            <a:endParaRPr lang="en-US" altLang="zh-CN" b="1" dirty="0">
              <a:latin typeface="方正粗黑宋简体" panose="02000000000000000000" charset="-122"/>
              <a:ea typeface="方正粗黑宋简体" panose="02000000000000000000" charset="-122"/>
              <a:sym typeface="汉仪中黑S" panose="00020600040101010101" pitchFamily="18" charset="-122"/>
            </a:endParaRPr>
          </a:p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SelectFiliter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组件筛选缴款单类型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400" dirty="0" err="1">
                <a:solidFill>
                  <a:srgbClr val="FF0000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TreeFiliter</a:t>
            </a:r>
            <a:r>
              <a:rPr lang="zh-CN" altLang="en-US" sz="1400" dirty="0">
                <a:solidFill>
                  <a:srgbClr val="FF0000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组件显示列表</a:t>
            </a:r>
            <a:endParaRPr lang="en-US" altLang="zh-CN" sz="1400" dirty="0">
              <a:solidFill>
                <a:srgbClr val="FF0000"/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ea typeface="汉仪铁线黑-65简" panose="00020600040101010101" pitchFamily="18" charset="-122"/>
                <a:sym typeface="汉仪中黑S" panose="00020600040101010101" pitchFamily="18" charset="-122"/>
              </a:rPr>
              <a:t>使用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ea typeface="汉仪铁线黑-65简" panose="00020600040101010101" pitchFamily="18" charset="-122"/>
                <a:sym typeface="汉仪中黑S" panose="00020600040101010101" pitchFamily="18" charset="-122"/>
              </a:rPr>
              <a:t>ProTable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ea typeface="汉仪铁线黑-65简" panose="00020600040101010101" pitchFamily="18" charset="-122"/>
                <a:sym typeface="汉仪中黑S" panose="00020600040101010101" pitchFamily="18" charset="-122"/>
              </a:rPr>
              <a:t>组件显示表格内容，封装常用方法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使用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tsx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语法插入进度条，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显示任务进度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自定义弹窗组件显示任务单信息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对可分配的任务单弹窗显示配送员列表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1042E4-B314-C067-1183-60ED237C3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36" y="1337490"/>
            <a:ext cx="8525898" cy="418301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66B4391-50FE-7CB2-7319-AE9B7DDE1F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446" y="4790884"/>
            <a:ext cx="2207160" cy="220716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E153269-C3DF-3DAB-718B-ECBBE30D8D63}"/>
              </a:ext>
            </a:extLst>
          </p:cNvPr>
          <p:cNvSpPr/>
          <p:nvPr/>
        </p:nvSpPr>
        <p:spPr>
          <a:xfrm>
            <a:off x="1674341" y="1902941"/>
            <a:ext cx="1328351" cy="346607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black"/>
              </a:solidFill>
              <a:latin typeface="思源黑体 CN"/>
              <a:ea typeface="思源黑体 CN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C42C41-235C-CDC8-1E28-0BBBD0452E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6344" y="450131"/>
            <a:ext cx="1775630" cy="4379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492ED2E-33CF-DA2C-1ADB-00169F207B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4192" y="368357"/>
            <a:ext cx="519763" cy="51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23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FEFE6C26-A931-40D9-B87A-EA0B29F89C19}"/>
              </a:ext>
            </a:extLst>
          </p:cNvPr>
          <p:cNvGrpSpPr/>
          <p:nvPr/>
        </p:nvGrpSpPr>
        <p:grpSpPr>
          <a:xfrm>
            <a:off x="428675" y="347651"/>
            <a:ext cx="4526383" cy="507831"/>
            <a:chOff x="536964" y="383747"/>
            <a:chExt cx="3945616" cy="507831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7937329A-0B24-40D6-BF6D-340171910332}"/>
                </a:ext>
              </a:extLst>
            </p:cNvPr>
            <p:cNvGrpSpPr/>
            <p:nvPr/>
          </p:nvGrpSpPr>
          <p:grpSpPr>
            <a:xfrm>
              <a:off x="536964" y="392852"/>
              <a:ext cx="595879" cy="433947"/>
              <a:chOff x="974310" y="8"/>
              <a:chExt cx="797219" cy="580571"/>
            </a:xfrm>
          </p:grpSpPr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CE7E6E54-4B69-4EE3-A774-D39A66957DF8}"/>
                  </a:ext>
                </a:extLst>
              </p:cNvPr>
              <p:cNvSpPr/>
              <p:nvPr/>
            </p:nvSpPr>
            <p:spPr>
              <a:xfrm rot="2700000">
                <a:off x="974310" y="8"/>
                <a:ext cx="580571" cy="5805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black"/>
                  </a:solidFill>
                  <a:latin typeface="思源黑体 CN"/>
                  <a:ea typeface="思源黑体 CN"/>
                </a:endParaRPr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7E062119-187D-4314-8FD6-0FA01647AFA3}"/>
                  </a:ext>
                </a:extLst>
              </p:cNvPr>
              <p:cNvSpPr/>
              <p:nvPr/>
            </p:nvSpPr>
            <p:spPr>
              <a:xfrm rot="2700000">
                <a:off x="1415707" y="217143"/>
                <a:ext cx="355821" cy="355822"/>
              </a:xfrm>
              <a:prstGeom prst="ellipse">
                <a:avLst/>
              </a:prstGeom>
              <a:solidFill>
                <a:srgbClr val="FCC05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solidFill>
                    <a:prstClr val="black"/>
                  </a:solidFill>
                  <a:latin typeface="思源黑体 CN"/>
                  <a:ea typeface="思源黑体 CN"/>
                </a:endParaRPr>
              </a:p>
            </p:txBody>
          </p:sp>
        </p:grp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829557E1-0B1E-4FB8-B83C-EEA11B59EFC7}"/>
                </a:ext>
              </a:extLst>
            </p:cNvPr>
            <p:cNvSpPr txBox="1"/>
            <p:nvPr/>
          </p:nvSpPr>
          <p:spPr bwMode="auto">
            <a:xfrm>
              <a:off x="1123162" y="383747"/>
              <a:ext cx="3359418" cy="5078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7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系统实现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-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分站管理</a:t>
              </a:r>
              <a:r>
                <a:rPr kumimoji="0" lang="en-US" altLang="zh-CN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-</a:t>
              </a:r>
              <a:r>
                <a:rPr lang="zh-CN" altLang="en-US" sz="1200" dirty="0">
                  <a:solidFill>
                    <a:srgbClr val="FF000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代码创新</a:t>
              </a:r>
              <a:endParaRPr kumimoji="0" lang="zh-CN" altLang="en-US" sz="27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D48A2E13-FDD1-E8A0-8D13-116677836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55" y="2134888"/>
            <a:ext cx="5705922" cy="3860966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A7242492-5C8F-F1EC-F302-C2DFCC311619}"/>
              </a:ext>
            </a:extLst>
          </p:cNvPr>
          <p:cNvGrpSpPr/>
          <p:nvPr/>
        </p:nvGrpSpPr>
        <p:grpSpPr>
          <a:xfrm>
            <a:off x="1388668" y="1237399"/>
            <a:ext cx="3713002" cy="666968"/>
            <a:chOff x="6954997" y="2220558"/>
            <a:chExt cx="3713002" cy="666968"/>
          </a:xfrm>
        </p:grpSpPr>
        <p:sp>
          <p:nvSpPr>
            <p:cNvPr id="11" name="TextBox 20">
              <a:extLst>
                <a:ext uri="{FF2B5EF4-FFF2-40B4-BE49-F238E27FC236}">
                  <a16:creationId xmlns:a16="http://schemas.microsoft.com/office/drawing/2014/main" id="{757FD7AF-9291-8A5D-135E-9F3FDE3985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4997" y="2550831"/>
              <a:ext cx="3713002" cy="336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POSans M" panose="00020600040101010101" pitchFamily="18" charset="-122"/>
                  <a:sym typeface="思源黑体 CN Normal" panose="020B0400000000000000" pitchFamily="34" charset="-122"/>
                </a:rPr>
                <a:t>使代码更简洁</a:t>
              </a:r>
            </a:p>
          </p:txBody>
        </p:sp>
        <p:sp>
          <p:nvSpPr>
            <p:cNvPr id="12" name="矩形 21">
              <a:extLst>
                <a:ext uri="{FF2B5EF4-FFF2-40B4-BE49-F238E27FC236}">
                  <a16:creationId xmlns:a16="http://schemas.microsoft.com/office/drawing/2014/main" id="{D45844AF-FBE1-6FB1-8987-0464D3F487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4997" y="2220558"/>
              <a:ext cx="2878661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OPPOSans M" panose="00020600040101010101" pitchFamily="18" charset="-122"/>
                  <a:sym typeface="思源黑体 CN Normal" panose="020B0400000000000000" pitchFamily="34" charset="-122"/>
                </a:rPr>
                <a:t>使用</a:t>
              </a:r>
              <a:r>
                <a:rPr lang="en-US" altLang="zh-CN" sz="2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OPPOSans M" panose="00020600040101010101" pitchFamily="18" charset="-122"/>
                  <a:sym typeface="思源黑体 CN Normal" panose="020B0400000000000000" pitchFamily="34" charset="-122"/>
                </a:rPr>
                <a:t>setup</a:t>
              </a:r>
              <a:r>
                <a:rPr lang="zh-CN" altLang="en-US" sz="2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OPPOSans M" panose="00020600040101010101" pitchFamily="18" charset="-122"/>
                  <a:sym typeface="思源黑体 CN Normal" panose="020B0400000000000000" pitchFamily="34" charset="-122"/>
                </a:rPr>
                <a:t>语法糖</a:t>
              </a:r>
              <a:endParaRPr lang="en-US" altLang="zh-CN" sz="22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OPPOSans M" panose="00020600040101010101" pitchFamily="18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13" name="图形 12">
            <a:extLst>
              <a:ext uri="{FF2B5EF4-FFF2-40B4-BE49-F238E27FC236}">
                <a16:creationId xmlns:a16="http://schemas.microsoft.com/office/drawing/2014/main" id="{75327161-B8EE-3C9A-BF5B-BFC98C53F5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6407" y="1267688"/>
            <a:ext cx="613695" cy="613695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BE3ED97E-768D-414A-5814-48F4BB5053D7}"/>
              </a:ext>
            </a:extLst>
          </p:cNvPr>
          <p:cNvGrpSpPr/>
          <p:nvPr/>
        </p:nvGrpSpPr>
        <p:grpSpPr>
          <a:xfrm>
            <a:off x="7342565" y="1237399"/>
            <a:ext cx="3713002" cy="666968"/>
            <a:chOff x="6954997" y="2220558"/>
            <a:chExt cx="3713002" cy="666968"/>
          </a:xfrm>
        </p:grpSpPr>
        <p:sp>
          <p:nvSpPr>
            <p:cNvPr id="16" name="TextBox 20">
              <a:extLst>
                <a:ext uri="{FF2B5EF4-FFF2-40B4-BE49-F238E27FC236}">
                  <a16:creationId xmlns:a16="http://schemas.microsoft.com/office/drawing/2014/main" id="{111C9D6A-7C66-550A-A851-2E27AC6B1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4997" y="2550831"/>
              <a:ext cx="3713002" cy="336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POSans M" panose="00020600040101010101" pitchFamily="18" charset="-122"/>
                  <a:sym typeface="思源黑体 CN Normal" panose="020B0400000000000000" pitchFamily="34" charset="-122"/>
                </a:rPr>
                <a:t>在表格中显示进度条</a:t>
              </a:r>
            </a:p>
          </p:txBody>
        </p:sp>
        <p:sp>
          <p:nvSpPr>
            <p:cNvPr id="17" name="矩形 21">
              <a:extLst>
                <a:ext uri="{FF2B5EF4-FFF2-40B4-BE49-F238E27FC236}">
                  <a16:creationId xmlns:a16="http://schemas.microsoft.com/office/drawing/2014/main" id="{12D99CBE-993D-25B2-4FC9-392358B98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4997" y="2220558"/>
              <a:ext cx="2878661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OPPOSans M" panose="00020600040101010101" pitchFamily="18" charset="-122"/>
                  <a:sym typeface="思源黑体 CN Normal" panose="020B0400000000000000" pitchFamily="34" charset="-122"/>
                </a:rPr>
                <a:t>使用</a:t>
              </a:r>
              <a:r>
                <a:rPr lang="en-US" altLang="zh-CN" sz="2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OPPOSans M" panose="00020600040101010101" pitchFamily="18" charset="-122"/>
                  <a:sym typeface="思源黑体 CN Normal" panose="020B0400000000000000" pitchFamily="34" charset="-122"/>
                </a:rPr>
                <a:t>TSX</a:t>
              </a:r>
              <a:r>
                <a:rPr lang="zh-CN" altLang="en-US" sz="2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OPPOSans M" panose="00020600040101010101" pitchFamily="18" charset="-122"/>
                  <a:sym typeface="思源黑体 CN Normal" panose="020B0400000000000000" pitchFamily="34" charset="-122"/>
                </a:rPr>
                <a:t>插槽语法</a:t>
              </a:r>
              <a:endParaRPr lang="en-US" altLang="zh-CN" sz="22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OPPOSans M" panose="00020600040101010101" pitchFamily="18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18" name="图形 17">
            <a:extLst>
              <a:ext uri="{FF2B5EF4-FFF2-40B4-BE49-F238E27FC236}">
                <a16:creationId xmlns:a16="http://schemas.microsoft.com/office/drawing/2014/main" id="{A18B002E-4F6E-5903-E6B2-ACE8E12E2C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80304" y="1267688"/>
            <a:ext cx="613695" cy="61369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2BF19FC-1B97-8E73-8C99-E73CA6115D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4328" y="2134888"/>
            <a:ext cx="5597535" cy="312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2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C538361-A905-E927-35CD-CB4D30BBB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49" y="1346248"/>
            <a:ext cx="8766689" cy="4301157"/>
          </a:xfrm>
          <a:prstGeom prst="rect">
            <a:avLst/>
          </a:prstGeom>
        </p:spPr>
      </p:pic>
      <p:grpSp>
        <p:nvGrpSpPr>
          <p:cNvPr id="41" name="组合 40">
            <a:extLst>
              <a:ext uri="{FF2B5EF4-FFF2-40B4-BE49-F238E27FC236}">
                <a16:creationId xmlns:a16="http://schemas.microsoft.com/office/drawing/2014/main" id="{FEFE6C26-A931-40D9-B87A-EA0B29F89C19}"/>
              </a:ext>
            </a:extLst>
          </p:cNvPr>
          <p:cNvGrpSpPr/>
          <p:nvPr/>
        </p:nvGrpSpPr>
        <p:grpSpPr>
          <a:xfrm>
            <a:off x="428675" y="347651"/>
            <a:ext cx="4526383" cy="507831"/>
            <a:chOff x="536964" y="383747"/>
            <a:chExt cx="3945616" cy="507831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7937329A-0B24-40D6-BF6D-340171910332}"/>
                </a:ext>
              </a:extLst>
            </p:cNvPr>
            <p:cNvGrpSpPr/>
            <p:nvPr/>
          </p:nvGrpSpPr>
          <p:grpSpPr>
            <a:xfrm>
              <a:off x="536964" y="392852"/>
              <a:ext cx="595879" cy="433947"/>
              <a:chOff x="974310" y="8"/>
              <a:chExt cx="797219" cy="580571"/>
            </a:xfrm>
          </p:grpSpPr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CE7E6E54-4B69-4EE3-A774-D39A66957DF8}"/>
                  </a:ext>
                </a:extLst>
              </p:cNvPr>
              <p:cNvSpPr/>
              <p:nvPr/>
            </p:nvSpPr>
            <p:spPr>
              <a:xfrm rot="2700000">
                <a:off x="974310" y="8"/>
                <a:ext cx="580571" cy="5805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black"/>
                  </a:solidFill>
                  <a:latin typeface="思源黑体 CN"/>
                  <a:ea typeface="思源黑体 CN"/>
                </a:endParaRPr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7E062119-187D-4314-8FD6-0FA01647AFA3}"/>
                  </a:ext>
                </a:extLst>
              </p:cNvPr>
              <p:cNvSpPr/>
              <p:nvPr/>
            </p:nvSpPr>
            <p:spPr>
              <a:xfrm rot="2700000">
                <a:off x="1415707" y="217143"/>
                <a:ext cx="355821" cy="355822"/>
              </a:xfrm>
              <a:prstGeom prst="ellipse">
                <a:avLst/>
              </a:prstGeom>
              <a:solidFill>
                <a:srgbClr val="FCC05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solidFill>
                    <a:prstClr val="black"/>
                  </a:solidFill>
                  <a:latin typeface="思源黑体 CN"/>
                  <a:ea typeface="思源黑体 CN"/>
                </a:endParaRPr>
              </a:p>
            </p:txBody>
          </p:sp>
        </p:grp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829557E1-0B1E-4FB8-B83C-EEA11B59EFC7}"/>
                </a:ext>
              </a:extLst>
            </p:cNvPr>
            <p:cNvSpPr txBox="1"/>
            <p:nvPr/>
          </p:nvSpPr>
          <p:spPr bwMode="auto">
            <a:xfrm>
              <a:off x="1123162" y="383747"/>
              <a:ext cx="3359418" cy="5078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7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系统实现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-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分站管理</a:t>
              </a:r>
              <a:r>
                <a:rPr kumimoji="0" lang="en-US" altLang="zh-CN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-</a:t>
              </a:r>
              <a:r>
                <a:rPr lang="zh-CN" altLang="en-US" sz="1200" dirty="0">
                  <a:solidFill>
                    <a:prstClr val="black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缴款单</a:t>
              </a:r>
              <a:r>
                <a:rPr kumimoji="0" lang="zh-CN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管理</a:t>
              </a:r>
              <a:endParaRPr kumimoji="0" lang="zh-CN" altLang="en-US" sz="27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13AEC22A-58C2-FB37-FEA6-BB85E422F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1849" y="1328351"/>
            <a:ext cx="8839649" cy="4336952"/>
          </a:xfrm>
          <a:prstGeom prst="rect">
            <a:avLst/>
          </a:prstGeom>
        </p:spPr>
      </p:pic>
      <p:sp>
        <p:nvSpPr>
          <p:cNvPr id="9" name="TextBox 53">
            <a:extLst>
              <a:ext uri="{FF2B5EF4-FFF2-40B4-BE49-F238E27FC236}">
                <a16:creationId xmlns:a16="http://schemas.microsoft.com/office/drawing/2014/main" id="{A0FD1DF6-8002-1703-ACC4-A238B5997A11}"/>
              </a:ext>
            </a:extLst>
          </p:cNvPr>
          <p:cNvSpPr txBox="1"/>
          <p:nvPr/>
        </p:nvSpPr>
        <p:spPr>
          <a:xfrm>
            <a:off x="9316735" y="1493241"/>
            <a:ext cx="2603416" cy="2665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latin typeface="方正粗黑宋简体" panose="02000000000000000000" charset="-122"/>
                <a:ea typeface="方正粗黑宋简体" panose="02000000000000000000" charset="-122"/>
                <a:sym typeface="汉仪中黑S" panose="00020600040101010101" pitchFamily="18" charset="-122"/>
              </a:rPr>
              <a:t>主要功能：</a:t>
            </a:r>
            <a:endParaRPr lang="en-US" altLang="zh-CN" b="1" dirty="0">
              <a:latin typeface="方正粗黑宋简体" panose="02000000000000000000" charset="-122"/>
              <a:ea typeface="方正粗黑宋简体" panose="02000000000000000000" charset="-122"/>
              <a:sym typeface="汉仪中黑S" panose="00020600040101010101" pitchFamily="18" charset="-122"/>
            </a:endParaRPr>
          </a:p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SelectFiliter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组件筛选任务类型与状态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ea typeface="汉仪铁线黑-65简" panose="00020600040101010101" pitchFamily="18" charset="-122"/>
                <a:sym typeface="汉仪中黑S" panose="00020600040101010101" pitchFamily="18" charset="-122"/>
              </a:rPr>
              <a:t>使用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ea typeface="汉仪铁线黑-65简" panose="00020600040101010101" pitchFamily="18" charset="-122"/>
                <a:sym typeface="汉仪中黑S" panose="00020600040101010101" pitchFamily="18" charset="-122"/>
              </a:rPr>
              <a:t>ProTable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ea typeface="汉仪铁线黑-65简" panose="00020600040101010101" pitchFamily="18" charset="-122"/>
                <a:sym typeface="汉仪中黑S" panose="00020600040101010101" pitchFamily="18" charset="-122"/>
              </a:rPr>
              <a:t>组件显示表格内容，封装常用方法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自定义弹窗组件显示缴款单信息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管理员端显示树状列表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2A9F86-0F30-3705-4786-512AF4A0DD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954" y="845046"/>
            <a:ext cx="3319128" cy="566530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7BBEF83-2FFA-1743-CF0D-43F88778F6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873" y="4247417"/>
            <a:ext cx="2665730" cy="266573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B881A68-99A2-2FC3-12EA-EDA758B187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6344" y="450131"/>
            <a:ext cx="1775630" cy="4379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E79E356-999A-787F-F040-275E73D43A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4192" y="368357"/>
            <a:ext cx="519763" cy="51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30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FEFE6C26-A931-40D9-B87A-EA0B29F89C19}"/>
              </a:ext>
            </a:extLst>
          </p:cNvPr>
          <p:cNvGrpSpPr/>
          <p:nvPr/>
        </p:nvGrpSpPr>
        <p:grpSpPr>
          <a:xfrm>
            <a:off x="428675" y="347651"/>
            <a:ext cx="4526383" cy="507831"/>
            <a:chOff x="536964" y="383747"/>
            <a:chExt cx="3945616" cy="507831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7937329A-0B24-40D6-BF6D-340171910332}"/>
                </a:ext>
              </a:extLst>
            </p:cNvPr>
            <p:cNvGrpSpPr/>
            <p:nvPr/>
          </p:nvGrpSpPr>
          <p:grpSpPr>
            <a:xfrm>
              <a:off x="536964" y="392852"/>
              <a:ext cx="595879" cy="433947"/>
              <a:chOff x="974310" y="8"/>
              <a:chExt cx="797219" cy="580571"/>
            </a:xfrm>
          </p:grpSpPr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CE7E6E54-4B69-4EE3-A774-D39A66957DF8}"/>
                  </a:ext>
                </a:extLst>
              </p:cNvPr>
              <p:cNvSpPr/>
              <p:nvPr/>
            </p:nvSpPr>
            <p:spPr>
              <a:xfrm rot="2700000">
                <a:off x="974310" y="8"/>
                <a:ext cx="580571" cy="5805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black"/>
                  </a:solidFill>
                  <a:latin typeface="思源黑体 CN"/>
                  <a:ea typeface="思源黑体 CN"/>
                </a:endParaRPr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7E062119-187D-4314-8FD6-0FA01647AFA3}"/>
                  </a:ext>
                </a:extLst>
              </p:cNvPr>
              <p:cNvSpPr/>
              <p:nvPr/>
            </p:nvSpPr>
            <p:spPr>
              <a:xfrm rot="2700000">
                <a:off x="1415707" y="217143"/>
                <a:ext cx="355821" cy="355822"/>
              </a:xfrm>
              <a:prstGeom prst="ellipse">
                <a:avLst/>
              </a:prstGeom>
              <a:solidFill>
                <a:srgbClr val="FCC05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solidFill>
                    <a:prstClr val="black"/>
                  </a:solidFill>
                  <a:latin typeface="思源黑体 CN"/>
                  <a:ea typeface="思源黑体 CN"/>
                </a:endParaRPr>
              </a:p>
            </p:txBody>
          </p:sp>
        </p:grp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829557E1-0B1E-4FB8-B83C-EEA11B59EFC7}"/>
                </a:ext>
              </a:extLst>
            </p:cNvPr>
            <p:cNvSpPr txBox="1"/>
            <p:nvPr/>
          </p:nvSpPr>
          <p:spPr bwMode="auto">
            <a:xfrm>
              <a:off x="1123162" y="383747"/>
              <a:ext cx="3359418" cy="5078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7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系统实现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-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分站管理</a:t>
              </a:r>
              <a:r>
                <a:rPr kumimoji="0" lang="en-US" altLang="zh-CN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-</a:t>
              </a:r>
              <a:r>
                <a:rPr lang="zh-CN" altLang="en-US" sz="1200" dirty="0">
                  <a:solidFill>
                    <a:prstClr val="black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配送员</a:t>
              </a:r>
              <a:r>
                <a:rPr kumimoji="0" lang="zh-CN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管理</a:t>
              </a:r>
              <a:endParaRPr kumimoji="0" lang="zh-CN" altLang="en-US" sz="27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9" name="TextBox 53">
            <a:extLst>
              <a:ext uri="{FF2B5EF4-FFF2-40B4-BE49-F238E27FC236}">
                <a16:creationId xmlns:a16="http://schemas.microsoft.com/office/drawing/2014/main" id="{A0FD1DF6-8002-1703-ACC4-A238B5997A11}"/>
              </a:ext>
            </a:extLst>
          </p:cNvPr>
          <p:cNvSpPr txBox="1"/>
          <p:nvPr/>
        </p:nvSpPr>
        <p:spPr>
          <a:xfrm>
            <a:off x="9448225" y="967983"/>
            <a:ext cx="2603416" cy="434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latin typeface="方正粗黑宋简体" panose="02000000000000000000" charset="-122"/>
                <a:ea typeface="方正粗黑宋简体" panose="02000000000000000000" charset="-122"/>
                <a:sym typeface="汉仪中黑S" panose="00020600040101010101" pitchFamily="18" charset="-122"/>
              </a:rPr>
              <a:t>主要功能：</a:t>
            </a:r>
            <a:endParaRPr lang="en-US" altLang="zh-CN" b="1" dirty="0">
              <a:latin typeface="方正粗黑宋简体" panose="02000000000000000000" charset="-122"/>
              <a:ea typeface="方正粗黑宋简体" panose="02000000000000000000" charset="-122"/>
              <a:sym typeface="汉仪中黑S" panose="00020600040101010101" pitchFamily="18" charset="-122"/>
            </a:endParaRPr>
          </a:p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ea typeface="汉仪铁线黑-65简" panose="00020600040101010101" pitchFamily="18" charset="-122"/>
                <a:sym typeface="汉仪中黑S" panose="00020600040101010101" pitchFamily="18" charset="-122"/>
              </a:rPr>
              <a:t>使用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ea typeface="汉仪铁线黑-65简" panose="00020600040101010101" pitchFamily="18" charset="-122"/>
                <a:sym typeface="汉仪中黑S" panose="00020600040101010101" pitchFamily="18" charset="-122"/>
              </a:rPr>
              <a:t>ProTable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ea typeface="汉仪铁线黑-65简" panose="00020600040101010101" pitchFamily="18" charset="-122"/>
                <a:sym typeface="汉仪中黑S" panose="00020600040101010101" pitchFamily="18" charset="-122"/>
              </a:rPr>
              <a:t>组件显示表格内容，封装常用方法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使用</a:t>
            </a:r>
            <a:r>
              <a:rPr lang="en-US" altLang="zh-CN" sz="1400" dirty="0" err="1">
                <a:solidFill>
                  <a:srgbClr val="FF0000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tsx</a:t>
            </a:r>
            <a:r>
              <a:rPr lang="en-US" altLang="zh-CN" sz="1400" dirty="0">
                <a:solidFill>
                  <a:srgbClr val="FF0000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 </a:t>
            </a:r>
            <a:r>
              <a:rPr lang="zh-CN" altLang="en-US" sz="1400" dirty="0">
                <a:solidFill>
                  <a:srgbClr val="FF0000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语法插入选择器按钮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，可编辑用户状态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自定义弹窗组件新增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/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编辑配送员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管理员端</a:t>
            </a:r>
            <a:r>
              <a:rPr lang="zh-CN" altLang="en-US" sz="1400" dirty="0">
                <a:solidFill>
                  <a:srgbClr val="FF0000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显示树状列表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，可以针对某一个分站管理其配送员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新增输入验证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配送员头像显示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4038B2-DD78-F2A2-E839-0EAB4B9DF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178" y="669125"/>
            <a:ext cx="3433608" cy="56917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D1E6832-A5E3-5E05-E7CF-91E835E86A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46" y="4399541"/>
            <a:ext cx="2385654" cy="23856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CC31060-6408-F264-95FA-C9C5BB453F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693" y="1368110"/>
            <a:ext cx="9159292" cy="449377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3AEC22A-58C2-FB37-FEA6-BB85E422F4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693" y="1319249"/>
            <a:ext cx="9258880" cy="454263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1CA05F4-B029-6CB9-9613-D485D723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6344" y="450131"/>
            <a:ext cx="1775630" cy="4379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6A4A32E-6FD4-5077-1007-D177C664F8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4192" y="368357"/>
            <a:ext cx="519763" cy="51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1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FEFE6C26-A931-40D9-B87A-EA0B29F89C19}"/>
              </a:ext>
            </a:extLst>
          </p:cNvPr>
          <p:cNvGrpSpPr/>
          <p:nvPr/>
        </p:nvGrpSpPr>
        <p:grpSpPr>
          <a:xfrm>
            <a:off x="428675" y="347651"/>
            <a:ext cx="4526383" cy="507831"/>
            <a:chOff x="536964" y="383747"/>
            <a:chExt cx="3945616" cy="507831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7937329A-0B24-40D6-BF6D-340171910332}"/>
                </a:ext>
              </a:extLst>
            </p:cNvPr>
            <p:cNvGrpSpPr/>
            <p:nvPr/>
          </p:nvGrpSpPr>
          <p:grpSpPr>
            <a:xfrm>
              <a:off x="536964" y="392852"/>
              <a:ext cx="595879" cy="433947"/>
              <a:chOff x="974310" y="8"/>
              <a:chExt cx="797219" cy="580571"/>
            </a:xfrm>
          </p:grpSpPr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CE7E6E54-4B69-4EE3-A774-D39A66957DF8}"/>
                  </a:ext>
                </a:extLst>
              </p:cNvPr>
              <p:cNvSpPr/>
              <p:nvPr/>
            </p:nvSpPr>
            <p:spPr>
              <a:xfrm rot="2700000">
                <a:off x="974310" y="8"/>
                <a:ext cx="580571" cy="5805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black"/>
                  </a:solidFill>
                  <a:latin typeface="思源黑体 CN"/>
                  <a:ea typeface="思源黑体 CN"/>
                </a:endParaRPr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7E062119-187D-4314-8FD6-0FA01647AFA3}"/>
                  </a:ext>
                </a:extLst>
              </p:cNvPr>
              <p:cNvSpPr/>
              <p:nvPr/>
            </p:nvSpPr>
            <p:spPr>
              <a:xfrm rot="2700000">
                <a:off x="1415707" y="217143"/>
                <a:ext cx="355821" cy="355822"/>
              </a:xfrm>
              <a:prstGeom prst="ellipse">
                <a:avLst/>
              </a:prstGeom>
              <a:solidFill>
                <a:srgbClr val="FCC05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solidFill>
                    <a:prstClr val="black"/>
                  </a:solidFill>
                  <a:latin typeface="思源黑体 CN"/>
                  <a:ea typeface="思源黑体 CN"/>
                </a:endParaRPr>
              </a:p>
            </p:txBody>
          </p:sp>
        </p:grp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829557E1-0B1E-4FB8-B83C-EEA11B59EFC7}"/>
                </a:ext>
              </a:extLst>
            </p:cNvPr>
            <p:cNvSpPr txBox="1"/>
            <p:nvPr/>
          </p:nvSpPr>
          <p:spPr bwMode="auto">
            <a:xfrm>
              <a:off x="1123162" y="383747"/>
              <a:ext cx="3359418" cy="5078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7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系统实现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-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分站管理</a:t>
              </a:r>
              <a:r>
                <a:rPr kumimoji="0" lang="en-US" altLang="zh-CN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-</a:t>
              </a:r>
              <a:r>
                <a:rPr lang="zh-CN" altLang="en-US" sz="1200" dirty="0">
                  <a:solidFill>
                    <a:prstClr val="black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分站统计</a:t>
              </a:r>
              <a:endParaRPr kumimoji="0" lang="zh-CN" altLang="en-US" sz="27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9" name="TextBox 53">
            <a:extLst>
              <a:ext uri="{FF2B5EF4-FFF2-40B4-BE49-F238E27FC236}">
                <a16:creationId xmlns:a16="http://schemas.microsoft.com/office/drawing/2014/main" id="{A0FD1DF6-8002-1703-ACC4-A238B5997A11}"/>
              </a:ext>
            </a:extLst>
          </p:cNvPr>
          <p:cNvSpPr txBox="1"/>
          <p:nvPr/>
        </p:nvSpPr>
        <p:spPr>
          <a:xfrm>
            <a:off x="8908962" y="909277"/>
            <a:ext cx="2603416" cy="294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latin typeface="方正粗黑宋简体" panose="02000000000000000000" charset="-122"/>
                <a:ea typeface="方正粗黑宋简体" panose="02000000000000000000" charset="-122"/>
                <a:sym typeface="汉仪中黑S" panose="00020600040101010101" pitchFamily="18" charset="-122"/>
              </a:rPr>
              <a:t>主要功能：</a:t>
            </a:r>
            <a:endParaRPr lang="en-US" altLang="zh-CN" b="1" dirty="0">
              <a:latin typeface="方正粗黑宋简体" panose="02000000000000000000" charset="-122"/>
              <a:ea typeface="方正粗黑宋简体" panose="02000000000000000000" charset="-122"/>
              <a:sym typeface="汉仪中黑S" panose="00020600040101010101" pitchFamily="18" charset="-122"/>
            </a:endParaRPr>
          </a:p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rgbClr val="FF0000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使用</a:t>
            </a:r>
            <a:r>
              <a:rPr lang="en-US" altLang="zh-CN" sz="1400" dirty="0" err="1">
                <a:solidFill>
                  <a:srgbClr val="FF0000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echarts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引入了三个自定义组件：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Pie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、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Curve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和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CurveCourier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，分别用于展示饼图、曲线图和配送员曲线图。</a:t>
            </a:r>
          </a:p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对数据进行处理和计算。</a:t>
            </a:r>
          </a:p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使用</a:t>
            </a:r>
            <a:r>
              <a:rPr lang="en-US" altLang="zh-CN" sz="1400" dirty="0">
                <a:solidFill>
                  <a:srgbClr val="FF0000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hooks</a:t>
            </a:r>
            <a:r>
              <a:rPr lang="zh-CN" altLang="en-US" sz="1400" dirty="0">
                <a:solidFill>
                  <a:srgbClr val="FF0000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封装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的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initCharts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方法初始化图表。</a:t>
            </a:r>
          </a:p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设计组件颜色与样式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B3D94B3-1194-909F-87F5-2BF99BCE2B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147" y="969307"/>
            <a:ext cx="4551841" cy="2825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B0DADD7-DEDF-E2B9-D219-BB2919C5ED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55" y="3924797"/>
            <a:ext cx="3792718" cy="2801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4F605C4-FB45-5779-C2E1-662D72D78A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198" y="3910063"/>
            <a:ext cx="3792718" cy="2816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6D2643D-DF01-2929-9761-FE1EE29B5A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94" y="926319"/>
            <a:ext cx="3196284" cy="29492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B4D126F-7DAC-AC0B-2B7B-0342101945B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914" y="3949710"/>
            <a:ext cx="2942248" cy="29422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8C544E8-57E5-E5BA-75A2-76D2319D7A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4192" y="368357"/>
            <a:ext cx="519763" cy="51976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A4332F5-5E03-AD9C-2741-11F17A91D2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8962" y="419592"/>
            <a:ext cx="2063450" cy="46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0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C930ABC-16A8-0EA2-E7A0-C55F871EF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84" y="1400454"/>
            <a:ext cx="8445934" cy="391180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AEEE90A-D93F-7636-FD02-347B325B74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688" y="1519381"/>
            <a:ext cx="5736204" cy="38192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组合 40">
            <a:extLst>
              <a:ext uri="{FF2B5EF4-FFF2-40B4-BE49-F238E27FC236}">
                <a16:creationId xmlns:a16="http://schemas.microsoft.com/office/drawing/2014/main" id="{FEFE6C26-A931-40D9-B87A-EA0B29F89C19}"/>
              </a:ext>
            </a:extLst>
          </p:cNvPr>
          <p:cNvGrpSpPr/>
          <p:nvPr/>
        </p:nvGrpSpPr>
        <p:grpSpPr>
          <a:xfrm>
            <a:off x="428675" y="347651"/>
            <a:ext cx="4526383" cy="507831"/>
            <a:chOff x="536964" y="383747"/>
            <a:chExt cx="3945616" cy="507831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7937329A-0B24-40D6-BF6D-340171910332}"/>
                </a:ext>
              </a:extLst>
            </p:cNvPr>
            <p:cNvGrpSpPr/>
            <p:nvPr/>
          </p:nvGrpSpPr>
          <p:grpSpPr>
            <a:xfrm>
              <a:off x="536964" y="392852"/>
              <a:ext cx="595879" cy="433947"/>
              <a:chOff x="974310" y="8"/>
              <a:chExt cx="797219" cy="580571"/>
            </a:xfrm>
          </p:grpSpPr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CE7E6E54-4B69-4EE3-A774-D39A66957DF8}"/>
                  </a:ext>
                </a:extLst>
              </p:cNvPr>
              <p:cNvSpPr/>
              <p:nvPr/>
            </p:nvSpPr>
            <p:spPr>
              <a:xfrm rot="2700000">
                <a:off x="974310" y="8"/>
                <a:ext cx="580571" cy="5805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black"/>
                  </a:solidFill>
                  <a:latin typeface="思源黑体 CN"/>
                  <a:ea typeface="思源黑体 CN"/>
                </a:endParaRPr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7E062119-187D-4314-8FD6-0FA01647AFA3}"/>
                  </a:ext>
                </a:extLst>
              </p:cNvPr>
              <p:cNvSpPr/>
              <p:nvPr/>
            </p:nvSpPr>
            <p:spPr>
              <a:xfrm rot="2700000">
                <a:off x="1415707" y="217143"/>
                <a:ext cx="355821" cy="355822"/>
              </a:xfrm>
              <a:prstGeom prst="ellipse">
                <a:avLst/>
              </a:prstGeom>
              <a:solidFill>
                <a:srgbClr val="FCC05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solidFill>
                    <a:prstClr val="black"/>
                  </a:solidFill>
                  <a:latin typeface="思源黑体 CN"/>
                  <a:ea typeface="思源黑体 CN"/>
                </a:endParaRPr>
              </a:p>
            </p:txBody>
          </p:sp>
        </p:grp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829557E1-0B1E-4FB8-B83C-EEA11B59EFC7}"/>
                </a:ext>
              </a:extLst>
            </p:cNvPr>
            <p:cNvSpPr txBox="1"/>
            <p:nvPr/>
          </p:nvSpPr>
          <p:spPr bwMode="auto">
            <a:xfrm>
              <a:off x="1123162" y="383747"/>
              <a:ext cx="3359418" cy="5078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7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系统实现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-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系统分站管理</a:t>
              </a:r>
              <a:endParaRPr kumimoji="0" lang="zh-CN" altLang="en-US" sz="27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9" name="TextBox 53">
            <a:extLst>
              <a:ext uri="{FF2B5EF4-FFF2-40B4-BE49-F238E27FC236}">
                <a16:creationId xmlns:a16="http://schemas.microsoft.com/office/drawing/2014/main" id="{A0FD1DF6-8002-1703-ACC4-A238B5997A11}"/>
              </a:ext>
            </a:extLst>
          </p:cNvPr>
          <p:cNvSpPr txBox="1"/>
          <p:nvPr/>
        </p:nvSpPr>
        <p:spPr>
          <a:xfrm>
            <a:off x="9415638" y="1519381"/>
            <a:ext cx="2603416" cy="1545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latin typeface="方正粗黑宋简体" panose="02000000000000000000" charset="-122"/>
                <a:ea typeface="方正粗黑宋简体" panose="02000000000000000000" charset="-122"/>
                <a:sym typeface="汉仪中黑S" panose="00020600040101010101" pitchFamily="18" charset="-122"/>
              </a:rPr>
              <a:t>主要功能：</a:t>
            </a:r>
            <a:endParaRPr lang="en-US" altLang="zh-CN" b="1" dirty="0">
              <a:latin typeface="方正粗黑宋简体" panose="02000000000000000000" charset="-122"/>
              <a:ea typeface="方正粗黑宋简体" panose="02000000000000000000" charset="-122"/>
              <a:sym typeface="汉仪中黑S" panose="00020600040101010101" pitchFamily="18" charset="-122"/>
            </a:endParaRPr>
          </a:p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ea typeface="汉仪铁线黑-65简" panose="00020600040101010101" pitchFamily="18" charset="-122"/>
                <a:sym typeface="汉仪中黑S" panose="00020600040101010101" pitchFamily="18" charset="-122"/>
              </a:rPr>
              <a:t>使用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ea typeface="汉仪铁线黑-65简" panose="00020600040101010101" pitchFamily="18" charset="-122"/>
                <a:sym typeface="汉仪中黑S" panose="00020600040101010101" pitchFamily="18" charset="-122"/>
              </a:rPr>
              <a:t>ProTable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ea typeface="汉仪铁线黑-65简" panose="00020600040101010101" pitchFamily="18" charset="-122"/>
                <a:sym typeface="汉仪中黑S" panose="00020600040101010101" pitchFamily="18" charset="-122"/>
              </a:rPr>
              <a:t>组件显示表格内容，封装常用方法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自定义弹窗组件新增分站，分站根据分站库房新增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1864A62-4E42-28B4-C97D-52785CCAF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916" y="1351228"/>
            <a:ext cx="8445934" cy="391180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464D9CB-4266-4951-B631-B044069A7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08" y="1519381"/>
            <a:ext cx="8874100" cy="4354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29FD14B-3E4D-915B-5020-5ED3680191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947" y="4190427"/>
            <a:ext cx="2504303" cy="250430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ACDB161-DD20-F59E-0491-80119CE0E8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6344" y="450131"/>
            <a:ext cx="1775630" cy="4379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C66A911-B2A3-A110-A7C5-6C0C55EECB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4192" y="368357"/>
            <a:ext cx="519763" cy="51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FEFE6C26-A931-40D9-B87A-EA0B29F89C19}"/>
              </a:ext>
            </a:extLst>
          </p:cNvPr>
          <p:cNvGrpSpPr/>
          <p:nvPr/>
        </p:nvGrpSpPr>
        <p:grpSpPr>
          <a:xfrm>
            <a:off x="428675" y="347651"/>
            <a:ext cx="4526383" cy="507831"/>
            <a:chOff x="536964" y="383747"/>
            <a:chExt cx="3945616" cy="507831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7937329A-0B24-40D6-BF6D-340171910332}"/>
                </a:ext>
              </a:extLst>
            </p:cNvPr>
            <p:cNvGrpSpPr/>
            <p:nvPr/>
          </p:nvGrpSpPr>
          <p:grpSpPr>
            <a:xfrm>
              <a:off x="536964" y="392852"/>
              <a:ext cx="595879" cy="433947"/>
              <a:chOff x="974310" y="8"/>
              <a:chExt cx="797219" cy="580571"/>
            </a:xfrm>
          </p:grpSpPr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CE7E6E54-4B69-4EE3-A774-D39A66957DF8}"/>
                  </a:ext>
                </a:extLst>
              </p:cNvPr>
              <p:cNvSpPr/>
              <p:nvPr/>
            </p:nvSpPr>
            <p:spPr>
              <a:xfrm rot="2700000">
                <a:off x="974310" y="8"/>
                <a:ext cx="580571" cy="5805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black"/>
                  </a:solidFill>
                  <a:latin typeface="思源黑体 CN"/>
                  <a:ea typeface="思源黑体 CN"/>
                </a:endParaRPr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7E062119-187D-4314-8FD6-0FA01647AFA3}"/>
                  </a:ext>
                </a:extLst>
              </p:cNvPr>
              <p:cNvSpPr/>
              <p:nvPr/>
            </p:nvSpPr>
            <p:spPr>
              <a:xfrm rot="2700000">
                <a:off x="1415707" y="217143"/>
                <a:ext cx="355821" cy="355822"/>
              </a:xfrm>
              <a:prstGeom prst="ellipse">
                <a:avLst/>
              </a:prstGeom>
              <a:solidFill>
                <a:srgbClr val="FCC05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solidFill>
                    <a:prstClr val="black"/>
                  </a:solidFill>
                  <a:latin typeface="思源黑体 CN"/>
                  <a:ea typeface="思源黑体 CN"/>
                </a:endParaRPr>
              </a:p>
            </p:txBody>
          </p:sp>
        </p:grp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829557E1-0B1E-4FB8-B83C-EEA11B59EFC7}"/>
                </a:ext>
              </a:extLst>
            </p:cNvPr>
            <p:cNvSpPr txBox="1"/>
            <p:nvPr/>
          </p:nvSpPr>
          <p:spPr bwMode="auto">
            <a:xfrm>
              <a:off x="1123162" y="383747"/>
              <a:ext cx="3359418" cy="5078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7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系统实现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-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用户中心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-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用户管理</a:t>
              </a:r>
              <a:endParaRPr kumimoji="0" lang="zh-CN" altLang="en-US" sz="27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9" name="TextBox 53">
            <a:extLst>
              <a:ext uri="{FF2B5EF4-FFF2-40B4-BE49-F238E27FC236}">
                <a16:creationId xmlns:a16="http://schemas.microsoft.com/office/drawing/2014/main" id="{A0FD1DF6-8002-1703-ACC4-A238B5997A11}"/>
              </a:ext>
            </a:extLst>
          </p:cNvPr>
          <p:cNvSpPr txBox="1"/>
          <p:nvPr/>
        </p:nvSpPr>
        <p:spPr>
          <a:xfrm>
            <a:off x="9415638" y="903160"/>
            <a:ext cx="2603416" cy="3225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latin typeface="方正粗黑宋简体" panose="02000000000000000000" charset="-122"/>
                <a:ea typeface="方正粗黑宋简体" panose="02000000000000000000" charset="-122"/>
                <a:sym typeface="汉仪中黑S" panose="00020600040101010101" pitchFamily="18" charset="-122"/>
              </a:rPr>
              <a:t>主要功能：</a:t>
            </a:r>
            <a:endParaRPr lang="en-US" altLang="zh-CN" b="1" dirty="0">
              <a:latin typeface="方正粗黑宋简体" panose="02000000000000000000" charset="-122"/>
              <a:ea typeface="方正粗黑宋简体" panose="02000000000000000000" charset="-122"/>
              <a:sym typeface="汉仪中黑S" panose="00020600040101010101" pitchFamily="18" charset="-122"/>
            </a:endParaRPr>
          </a:p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ea typeface="汉仪铁线黑-65简" panose="00020600040101010101" pitchFamily="18" charset="-122"/>
                <a:sym typeface="汉仪中黑S" panose="00020600040101010101" pitchFamily="18" charset="-122"/>
              </a:rPr>
              <a:t>使用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ea typeface="汉仪铁线黑-65简" panose="00020600040101010101" pitchFamily="18" charset="-122"/>
                <a:sym typeface="汉仪中黑S" panose="00020600040101010101" pitchFamily="18" charset="-122"/>
              </a:rPr>
              <a:t>ProTable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ea typeface="汉仪铁线黑-65简" panose="00020600040101010101" pitchFamily="18" charset="-122"/>
                <a:sym typeface="汉仪中黑S" panose="00020600040101010101" pitchFamily="18" charset="-122"/>
              </a:rPr>
              <a:t>组件显示表格内容，封装常用方法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SelectFiliter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组件筛选用户身份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自定义弹窗组件新增用户，进行输入验证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编辑用户只可以对可编辑信息进行编辑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重置密码，修改用户状态等操作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448B39-E4E5-A58A-B13E-A85C2F1BA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845" y="1467451"/>
            <a:ext cx="8912200" cy="43725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C1E784D-69D3-F311-30BC-5169ED54FC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873" y="4247417"/>
            <a:ext cx="2665730" cy="266573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D3A9AA1-9041-31F6-B09B-9A956D504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200" y="903160"/>
            <a:ext cx="3204310" cy="53386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8526F43-A9E4-916C-0442-089526163C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364" y="903160"/>
            <a:ext cx="2772206" cy="520577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5848D57-73BD-E0CC-C3C5-7FE9E2790B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20" y="2129029"/>
            <a:ext cx="3901778" cy="1196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3D146E6-C519-CD9A-0932-6BAC7E3328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392" y="3624957"/>
            <a:ext cx="3848433" cy="1173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A632024-9E6A-209A-083F-DD4D1D2026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6344" y="450131"/>
            <a:ext cx="1775630" cy="43798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69ADE4C-4787-A818-1FAA-E36D44C4C6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34192" y="368357"/>
            <a:ext cx="519763" cy="51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0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A2C4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"/>
              <a:ea typeface="思源黑体 CN"/>
              <a:cs typeface="+mn-cs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-1482306" y="-1094872"/>
            <a:ext cx="3571144" cy="3571144"/>
          </a:xfrm>
          <a:prstGeom prst="ellipse">
            <a:avLst/>
          </a:prstGeom>
          <a:solidFill>
            <a:srgbClr val="FCC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"/>
              <a:ea typeface="思源黑体 CN"/>
              <a:cs typeface="+mn-cs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375712" y="262164"/>
            <a:ext cx="2122477" cy="1033831"/>
            <a:chOff x="9328144" y="5718354"/>
            <a:chExt cx="2474480" cy="1205287"/>
          </a:xfrm>
          <a:solidFill>
            <a:schemeClr val="bg1"/>
          </a:solidFill>
        </p:grpSpPr>
        <p:sp>
          <p:nvSpPr>
            <p:cNvPr id="27" name="椭圆 26"/>
            <p:cNvSpPr/>
            <p:nvPr/>
          </p:nvSpPr>
          <p:spPr>
            <a:xfrm rot="5400000" flipH="1">
              <a:off x="11529311" y="66364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 rot="5400000" flipH="1">
              <a:off x="11529311" y="68739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 rot="5400000" flipH="1">
              <a:off x="11305684" y="66364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 rot="5400000" flipH="1">
              <a:off x="11305684" y="68739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 rot="5400000" flipH="1">
              <a:off x="11082056" y="66364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 rot="5400000" flipH="1">
              <a:off x="11082056" y="68739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 rot="5400000" flipH="1">
              <a:off x="11529311" y="61613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 rot="5400000" flipH="1">
              <a:off x="11529311" y="63988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 rot="5400000" flipH="1">
              <a:off x="11305684" y="61613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 rot="5400000" flipH="1">
              <a:off x="11305684" y="63988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 rot="5400000" flipH="1">
              <a:off x="11082056" y="61613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 rot="5400000" flipH="1">
              <a:off x="11082056" y="63988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 rot="5400000" flipH="1">
              <a:off x="11752939" y="61613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 rot="5400000" flipH="1">
              <a:off x="11752939" y="63988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 rot="5400000" flipH="1">
              <a:off x="11752939" y="66364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 rot="5400000" flipH="1">
              <a:off x="11752939" y="68739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 rot="5400000" flipH="1">
              <a:off x="11529311" y="571835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 rot="5400000" flipH="1">
              <a:off x="11529311" y="595590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 rot="5400000" flipH="1">
              <a:off x="11305684" y="571835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 rot="5400000" flipH="1">
              <a:off x="11305684" y="595590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 rot="5400000" flipH="1">
              <a:off x="11082056" y="571835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 rot="5400000" flipH="1">
              <a:off x="11082056" y="595590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 rot="5400000" flipH="1">
              <a:off x="10858428" y="66364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 rot="5400000" flipH="1">
              <a:off x="10858428" y="68739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 rot="5400000" flipH="1">
              <a:off x="10634800" y="66364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 rot="5400000" flipH="1">
              <a:off x="10634800" y="68739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 rot="5400000" flipH="1">
              <a:off x="10411172" y="66364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 rot="5400000" flipH="1">
              <a:off x="10411172" y="68739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 rot="5400000" flipH="1">
              <a:off x="10187544" y="66364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 rot="5400000" flipH="1">
              <a:off x="10187544" y="68739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 rot="5400000" flipH="1">
              <a:off x="10858428" y="61613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 rot="5400000" flipH="1">
              <a:off x="10858428" y="63988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 rot="5400000" flipH="1">
              <a:off x="10634800" y="61613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 rot="5400000" flipH="1">
              <a:off x="10634800" y="63988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 rot="5400000" flipH="1">
              <a:off x="10411172" y="61613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 rot="5400000" flipH="1">
              <a:off x="10411172" y="63988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 rot="5400000" flipH="1">
              <a:off x="10187544" y="61613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 rot="5400000" flipH="1">
              <a:off x="10187544" y="63988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 rot="5400000" flipH="1">
              <a:off x="10858428" y="571835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 rot="5400000" flipH="1">
              <a:off x="10858428" y="595590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 rot="5400000" flipH="1">
              <a:off x="10634800" y="571835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 rot="5400000" flipH="1">
              <a:off x="10634800" y="595590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 rot="5400000" flipH="1">
              <a:off x="10411172" y="571835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 rot="5400000" flipH="1">
              <a:off x="10411172" y="595590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 rot="5400000" flipH="1">
              <a:off x="10187544" y="571835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 rot="5400000" flipH="1">
              <a:off x="10187544" y="595590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 rot="5400000" flipH="1">
              <a:off x="11752939" y="571835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 rot="5400000" flipH="1">
              <a:off x="11752939" y="595590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 rot="5400000" flipH="1">
              <a:off x="9999028" y="66364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 rot="5400000" flipH="1">
              <a:off x="9999028" y="68739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 rot="5400000" flipH="1">
              <a:off x="9775400" y="66364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 rot="5400000" flipH="1">
              <a:off x="9775400" y="68739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 rot="5400000" flipH="1">
              <a:off x="9551772" y="66364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 rot="5400000" flipH="1">
              <a:off x="9551772" y="68739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 rot="5400000" flipH="1">
              <a:off x="9328144" y="66364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 rot="5400000" flipH="1">
              <a:off x="9328144" y="68739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 rot="5400000" flipH="1">
              <a:off x="9999028" y="61613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 rot="5400000" flipH="1">
              <a:off x="9999028" y="63988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 rot="5400000" flipH="1">
              <a:off x="9775400" y="61613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 rot="5400000" flipH="1">
              <a:off x="9775400" y="63988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 rot="5400000" flipH="1">
              <a:off x="9551772" y="61613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 rot="5400000" flipH="1">
              <a:off x="9551772" y="63988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 rot="5400000" flipH="1">
              <a:off x="9328144" y="61613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 rot="5400000" flipH="1">
              <a:off x="9328144" y="63988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 rot="5400000" flipH="1">
              <a:off x="9999028" y="571835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 rot="5400000" flipH="1">
              <a:off x="9999028" y="595590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 rot="5400000" flipH="1">
              <a:off x="9775400" y="571835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 rot="5400000" flipH="1">
              <a:off x="9775400" y="595590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 rot="5400000" flipH="1">
              <a:off x="9551772" y="571835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 rot="5400000" flipH="1">
              <a:off x="9551772" y="595590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 rot="5400000" flipH="1">
              <a:off x="9328144" y="571835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 rot="5400000" flipH="1">
              <a:off x="9328144" y="595590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633995" y="-11637"/>
            <a:ext cx="4924010" cy="1005019"/>
            <a:chOff x="2510061" y="390684"/>
            <a:chExt cx="5517260" cy="1005019"/>
          </a:xfrm>
        </p:grpSpPr>
        <p:sp>
          <p:nvSpPr>
            <p:cNvPr id="4" name="TextBox 59"/>
            <p:cNvSpPr txBox="1">
              <a:spLocks noChangeArrowheads="1"/>
            </p:cNvSpPr>
            <p:nvPr/>
          </p:nvSpPr>
          <p:spPr bwMode="auto">
            <a:xfrm>
              <a:off x="2510061" y="390684"/>
              <a:ext cx="2220596" cy="10050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  <a:ea typeface="宋体" charset="-122"/>
                </a:defRPr>
              </a:lvl9pPr>
            </a:lstStyle>
            <a:p>
              <a:pPr marL="0" marR="0" lvl="0" indent="0" algn="ctr" defTabSz="914377" rtl="0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5400" b="1" i="0" u="none" strike="noStrike" kern="0" cap="none" spc="0" normalizeH="0" baseline="0" noProof="0" dirty="0">
                  <a:ln>
                    <a:noFill/>
                  </a:ln>
                  <a:solidFill>
                    <a:srgbClr val="FF724C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目录</a:t>
              </a:r>
              <a:r>
                <a:rPr kumimoji="0" lang="zh-CN" altLang="en-US" sz="4800" b="1" i="0" u="none" strike="noStrike" kern="0" cap="none" spc="0" normalizeH="0" baseline="0" noProof="0" dirty="0">
                  <a:ln>
                    <a:noFill/>
                  </a:ln>
                  <a:solidFill>
                    <a:srgbClr val="FF724C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 </a:t>
              </a:r>
              <a:endParaRPr kumimoji="0" lang="en-US" altLang="zh-CN" sz="4800" b="1" i="0" u="none" strike="noStrike" kern="0" cap="none" spc="0" normalizeH="0" baseline="0" noProof="0" dirty="0">
                <a:ln>
                  <a:noFill/>
                </a:ln>
                <a:solidFill>
                  <a:srgbClr val="FF724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5" name="TextBox 59"/>
            <p:cNvSpPr txBox="1">
              <a:spLocks noChangeArrowheads="1"/>
            </p:cNvSpPr>
            <p:nvPr/>
          </p:nvSpPr>
          <p:spPr bwMode="auto">
            <a:xfrm>
              <a:off x="4248291" y="629404"/>
              <a:ext cx="3779030" cy="711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  <a:ea typeface="宋体" charset="-122"/>
                </a:defRPr>
              </a:lvl9pPr>
            </a:lstStyle>
            <a:p>
              <a:pPr marL="0" marR="0" lvl="0" indent="0" algn="ctr" defTabSz="914377" rtl="0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CONTENTS</a:t>
              </a:r>
              <a:endParaRPr kumimoji="0" lang="en-US" altLang="ko-KR" sz="3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EC07FBF-C7C6-D373-E47C-6CBA131915E1}"/>
              </a:ext>
            </a:extLst>
          </p:cNvPr>
          <p:cNvGrpSpPr/>
          <p:nvPr/>
        </p:nvGrpSpPr>
        <p:grpSpPr>
          <a:xfrm>
            <a:off x="2925013" y="4302883"/>
            <a:ext cx="3346411" cy="468144"/>
            <a:chOff x="360983" y="2593216"/>
            <a:chExt cx="3346411" cy="468144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FCFC303-65F5-4843-8245-D1DE7F829D2A}"/>
                </a:ext>
              </a:extLst>
            </p:cNvPr>
            <p:cNvSpPr txBox="1"/>
            <p:nvPr/>
          </p:nvSpPr>
          <p:spPr bwMode="auto">
            <a:xfrm>
              <a:off x="922455" y="2593216"/>
              <a:ext cx="278493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登录及个人信息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0983" y="2599695"/>
              <a:ext cx="841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0521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7.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0521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A116CBA-CFF1-A3CB-CD6A-4E9866C3696A}"/>
              </a:ext>
            </a:extLst>
          </p:cNvPr>
          <p:cNvGrpSpPr/>
          <p:nvPr/>
        </p:nvGrpSpPr>
        <p:grpSpPr>
          <a:xfrm>
            <a:off x="2925013" y="4796513"/>
            <a:ext cx="3346412" cy="493632"/>
            <a:chOff x="362120" y="3792044"/>
            <a:chExt cx="3346412" cy="493632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FCFC303-65F5-4843-8245-D1DE7F829D2A}"/>
                </a:ext>
              </a:extLst>
            </p:cNvPr>
            <p:cNvSpPr txBox="1"/>
            <p:nvPr/>
          </p:nvSpPr>
          <p:spPr bwMode="auto">
            <a:xfrm>
              <a:off x="922455" y="3824011"/>
              <a:ext cx="278607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库房管理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62120" y="3792044"/>
              <a:ext cx="841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CC050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8.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CC050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ACA349A-0599-F0E7-CDD0-C8F09DF7CB13}"/>
              </a:ext>
            </a:extLst>
          </p:cNvPr>
          <p:cNvGrpSpPr/>
          <p:nvPr/>
        </p:nvGrpSpPr>
        <p:grpSpPr>
          <a:xfrm>
            <a:off x="2915913" y="2743432"/>
            <a:ext cx="3327685" cy="465857"/>
            <a:chOff x="4316724" y="2589024"/>
            <a:chExt cx="3327685" cy="46585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FCFC303-65F5-4843-8245-D1DE7F829D2A}"/>
                </a:ext>
              </a:extLst>
            </p:cNvPr>
            <p:cNvSpPr txBox="1"/>
            <p:nvPr/>
          </p:nvSpPr>
          <p:spPr bwMode="auto">
            <a:xfrm>
              <a:off x="4867167" y="2593216"/>
              <a:ext cx="277724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配送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中心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316724" y="2589024"/>
              <a:ext cx="841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CC050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4.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CC050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291238D-CBF1-8943-172E-CE928A106E20}"/>
              </a:ext>
            </a:extLst>
          </p:cNvPr>
          <p:cNvGrpSpPr/>
          <p:nvPr/>
        </p:nvGrpSpPr>
        <p:grpSpPr>
          <a:xfrm>
            <a:off x="2934641" y="2222520"/>
            <a:ext cx="3327685" cy="493630"/>
            <a:chOff x="4316724" y="3792046"/>
            <a:chExt cx="3327685" cy="493630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FCFC303-65F5-4843-8245-D1DE7F829D2A}"/>
                </a:ext>
              </a:extLst>
            </p:cNvPr>
            <p:cNvSpPr txBox="1"/>
            <p:nvPr/>
          </p:nvSpPr>
          <p:spPr bwMode="auto">
            <a:xfrm>
              <a:off x="4867167" y="3824011"/>
              <a:ext cx="277724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客服中心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316724" y="3792046"/>
              <a:ext cx="841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0521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3.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0521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sp>
        <p:nvSpPr>
          <p:cNvPr id="99" name="同心圆 98"/>
          <p:cNvSpPr/>
          <p:nvPr/>
        </p:nvSpPr>
        <p:spPr>
          <a:xfrm>
            <a:off x="10264713" y="5574110"/>
            <a:ext cx="2994087" cy="2994087"/>
          </a:xfrm>
          <a:prstGeom prst="donut">
            <a:avLst>
              <a:gd name="adj" fmla="val 19394"/>
            </a:avLst>
          </a:prstGeom>
          <a:solidFill>
            <a:srgbClr val="FF724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"/>
              <a:ea typeface="思源黑体 CN"/>
              <a:cs typeface="+mn-cs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EA50668-5921-FCAE-5ED0-9B939005C86F}"/>
              </a:ext>
            </a:extLst>
          </p:cNvPr>
          <p:cNvGrpSpPr/>
          <p:nvPr/>
        </p:nvGrpSpPr>
        <p:grpSpPr>
          <a:xfrm>
            <a:off x="2915913" y="3799061"/>
            <a:ext cx="3327685" cy="465857"/>
            <a:chOff x="4316724" y="2589024"/>
            <a:chExt cx="3327685" cy="465857"/>
          </a:xfrm>
        </p:grpSpPr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4BBF6BA6-2D50-021D-3B60-EAB20AC7C38E}"/>
                </a:ext>
              </a:extLst>
            </p:cNvPr>
            <p:cNvSpPr txBox="1"/>
            <p:nvPr/>
          </p:nvSpPr>
          <p:spPr bwMode="auto">
            <a:xfrm>
              <a:off x="4867167" y="2593216"/>
              <a:ext cx="277724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分站管理</a:t>
              </a:r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BF7B2E54-1AD4-1A74-ED2B-8EDFB4604525}"/>
                </a:ext>
              </a:extLst>
            </p:cNvPr>
            <p:cNvSpPr txBox="1"/>
            <p:nvPr/>
          </p:nvSpPr>
          <p:spPr>
            <a:xfrm>
              <a:off x="4316724" y="2589024"/>
              <a:ext cx="841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CC050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6.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CC050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CB530ABD-A659-20AE-F621-44153E617337}"/>
              </a:ext>
            </a:extLst>
          </p:cNvPr>
          <p:cNvGrpSpPr/>
          <p:nvPr/>
        </p:nvGrpSpPr>
        <p:grpSpPr>
          <a:xfrm>
            <a:off x="2934641" y="3278149"/>
            <a:ext cx="3327685" cy="493630"/>
            <a:chOff x="4316724" y="3792046"/>
            <a:chExt cx="3327685" cy="493630"/>
          </a:xfrm>
        </p:grpSpPr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66F4C6D4-8EA1-E8E7-F541-3423F8050797}"/>
                </a:ext>
              </a:extLst>
            </p:cNvPr>
            <p:cNvSpPr txBox="1"/>
            <p:nvPr/>
          </p:nvSpPr>
          <p:spPr bwMode="auto">
            <a:xfrm>
              <a:off x="4867167" y="3824011"/>
              <a:ext cx="277724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用户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中心</a:t>
              </a:r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7468D178-4E6B-A32F-C333-29B2D34CECDF}"/>
                </a:ext>
              </a:extLst>
            </p:cNvPr>
            <p:cNvSpPr txBox="1"/>
            <p:nvPr/>
          </p:nvSpPr>
          <p:spPr>
            <a:xfrm>
              <a:off x="4316724" y="3792046"/>
              <a:ext cx="841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0521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5.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0521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B6D44A10-F0FB-13E8-DCBC-7F7BF5AF6B73}"/>
              </a:ext>
            </a:extLst>
          </p:cNvPr>
          <p:cNvGrpSpPr/>
          <p:nvPr/>
        </p:nvGrpSpPr>
        <p:grpSpPr>
          <a:xfrm>
            <a:off x="2924286" y="5824220"/>
            <a:ext cx="3327685" cy="465857"/>
            <a:chOff x="4316724" y="2589024"/>
            <a:chExt cx="3327685" cy="465857"/>
          </a:xfrm>
        </p:grpSpPr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A916E058-28DE-491E-5008-CC5F84E05D7C}"/>
                </a:ext>
              </a:extLst>
            </p:cNvPr>
            <p:cNvSpPr txBox="1"/>
            <p:nvPr/>
          </p:nvSpPr>
          <p:spPr bwMode="auto">
            <a:xfrm>
              <a:off x="4867167" y="2593216"/>
              <a:ext cx="277724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财务</a:t>
              </a:r>
              <a:r>
                <a:rPr lang="zh-CN" altLang="en-US" sz="2400" b="1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管理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3ABCB67E-5D28-C743-7310-9C5350ACAD1B}"/>
                </a:ext>
              </a:extLst>
            </p:cNvPr>
            <p:cNvSpPr txBox="1"/>
            <p:nvPr/>
          </p:nvSpPr>
          <p:spPr>
            <a:xfrm>
              <a:off x="4316724" y="2589024"/>
              <a:ext cx="841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CC050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10.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CC050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922FD450-23C5-DB58-6593-44505E74DEA4}"/>
              </a:ext>
            </a:extLst>
          </p:cNvPr>
          <p:cNvGrpSpPr/>
          <p:nvPr/>
        </p:nvGrpSpPr>
        <p:grpSpPr>
          <a:xfrm>
            <a:off x="2943014" y="5303308"/>
            <a:ext cx="3327685" cy="493630"/>
            <a:chOff x="4316724" y="3792046"/>
            <a:chExt cx="3327685" cy="493630"/>
          </a:xfrm>
        </p:grpSpPr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DFECB879-5624-BFC5-9AB8-C1011B11CC6F}"/>
                </a:ext>
              </a:extLst>
            </p:cNvPr>
            <p:cNvSpPr txBox="1"/>
            <p:nvPr/>
          </p:nvSpPr>
          <p:spPr bwMode="auto">
            <a:xfrm>
              <a:off x="4867167" y="3824011"/>
              <a:ext cx="277724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调度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中心</a:t>
              </a:r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0F677C41-8772-29D3-2887-819656533186}"/>
                </a:ext>
              </a:extLst>
            </p:cNvPr>
            <p:cNvSpPr txBox="1"/>
            <p:nvPr/>
          </p:nvSpPr>
          <p:spPr>
            <a:xfrm>
              <a:off x="4316724" y="3792046"/>
              <a:ext cx="841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0521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9.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0521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889B74B2-EAEC-5A84-6472-1A10D8B1847A}"/>
              </a:ext>
            </a:extLst>
          </p:cNvPr>
          <p:cNvGrpSpPr/>
          <p:nvPr/>
        </p:nvGrpSpPr>
        <p:grpSpPr>
          <a:xfrm>
            <a:off x="2915913" y="1156774"/>
            <a:ext cx="3327685" cy="465857"/>
            <a:chOff x="4316724" y="2589024"/>
            <a:chExt cx="3327685" cy="465857"/>
          </a:xfrm>
        </p:grpSpPr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E9E5BBE8-B05E-12FA-084C-AD833B532ADD}"/>
                </a:ext>
              </a:extLst>
            </p:cNvPr>
            <p:cNvSpPr txBox="1"/>
            <p:nvPr/>
          </p:nvSpPr>
          <p:spPr bwMode="auto">
            <a:xfrm>
              <a:off x="4867167" y="2593216"/>
              <a:ext cx="277724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项目概述</a:t>
              </a:r>
            </a:p>
          </p:txBody>
        </p: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07D58E65-EFA8-0585-FB28-74700BD8D277}"/>
                </a:ext>
              </a:extLst>
            </p:cNvPr>
            <p:cNvSpPr txBox="1"/>
            <p:nvPr/>
          </p:nvSpPr>
          <p:spPr>
            <a:xfrm>
              <a:off x="4316724" y="2589024"/>
              <a:ext cx="841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0521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1.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0521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sp>
        <p:nvSpPr>
          <p:cNvPr id="120" name="文本框 119">
            <a:extLst>
              <a:ext uri="{FF2B5EF4-FFF2-40B4-BE49-F238E27FC236}">
                <a16:creationId xmlns:a16="http://schemas.microsoft.com/office/drawing/2014/main" id="{A8F069E0-CD54-66B2-B3B9-E13FE6077EDE}"/>
              </a:ext>
            </a:extLst>
          </p:cNvPr>
          <p:cNvSpPr txBox="1"/>
          <p:nvPr/>
        </p:nvSpPr>
        <p:spPr bwMode="auto">
          <a:xfrm>
            <a:off x="7733459" y="4540194"/>
            <a:ext cx="1392470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何采宝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</p:txBody>
      </p:sp>
      <p:sp>
        <p:nvSpPr>
          <p:cNvPr id="121" name="箭头: 右 120">
            <a:extLst>
              <a:ext uri="{FF2B5EF4-FFF2-40B4-BE49-F238E27FC236}">
                <a16:creationId xmlns:a16="http://schemas.microsoft.com/office/drawing/2014/main" id="{43970DFD-742F-6E42-AE29-C9C9326A4511}"/>
              </a:ext>
            </a:extLst>
          </p:cNvPr>
          <p:cNvSpPr/>
          <p:nvPr/>
        </p:nvSpPr>
        <p:spPr>
          <a:xfrm>
            <a:off x="6673596" y="4667357"/>
            <a:ext cx="841043" cy="245900"/>
          </a:xfrm>
          <a:prstGeom prst="rightArrow">
            <a:avLst/>
          </a:prstGeom>
          <a:solidFill>
            <a:srgbClr val="FAF5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black"/>
              </a:solidFill>
              <a:latin typeface="思源黑体 CN"/>
              <a:ea typeface="思源黑体 CN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A3ABBA27-A4B0-2DD3-CF7B-FAACA6ED4DD4}"/>
              </a:ext>
            </a:extLst>
          </p:cNvPr>
          <p:cNvSpPr txBox="1"/>
          <p:nvPr/>
        </p:nvSpPr>
        <p:spPr bwMode="auto">
          <a:xfrm>
            <a:off x="7724359" y="2449737"/>
            <a:ext cx="1392470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何中天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</p:txBody>
      </p:sp>
      <p:sp>
        <p:nvSpPr>
          <p:cNvPr id="123" name="箭头: 右 122">
            <a:extLst>
              <a:ext uri="{FF2B5EF4-FFF2-40B4-BE49-F238E27FC236}">
                <a16:creationId xmlns:a16="http://schemas.microsoft.com/office/drawing/2014/main" id="{B00B84C1-5BAE-8458-FE22-9EB58DA3EC82}"/>
              </a:ext>
            </a:extLst>
          </p:cNvPr>
          <p:cNvSpPr/>
          <p:nvPr/>
        </p:nvSpPr>
        <p:spPr>
          <a:xfrm>
            <a:off x="6664496" y="2576900"/>
            <a:ext cx="841043" cy="245900"/>
          </a:xfrm>
          <a:prstGeom prst="rightArrow">
            <a:avLst/>
          </a:prstGeom>
          <a:solidFill>
            <a:srgbClr val="FAF5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black"/>
              </a:solidFill>
              <a:latin typeface="思源黑体 CN"/>
              <a:ea typeface="思源黑体 CN"/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18E35074-79C2-2BDD-B9DD-5414347C1358}"/>
              </a:ext>
            </a:extLst>
          </p:cNvPr>
          <p:cNvSpPr txBox="1"/>
          <p:nvPr/>
        </p:nvSpPr>
        <p:spPr bwMode="auto">
          <a:xfrm>
            <a:off x="7724359" y="3484565"/>
            <a:ext cx="1392470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柳成林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</p:txBody>
      </p:sp>
      <p:sp>
        <p:nvSpPr>
          <p:cNvPr id="125" name="箭头: 右 124">
            <a:extLst>
              <a:ext uri="{FF2B5EF4-FFF2-40B4-BE49-F238E27FC236}">
                <a16:creationId xmlns:a16="http://schemas.microsoft.com/office/drawing/2014/main" id="{F175BF95-FC3C-2593-7301-C603682F6364}"/>
              </a:ext>
            </a:extLst>
          </p:cNvPr>
          <p:cNvSpPr/>
          <p:nvPr/>
        </p:nvSpPr>
        <p:spPr>
          <a:xfrm>
            <a:off x="6664496" y="3611728"/>
            <a:ext cx="841043" cy="245900"/>
          </a:xfrm>
          <a:prstGeom prst="rightArrow">
            <a:avLst/>
          </a:prstGeom>
          <a:solidFill>
            <a:srgbClr val="FAF5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black"/>
              </a:solidFill>
              <a:latin typeface="思源黑体 CN"/>
              <a:ea typeface="思源黑体 CN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463A08BC-7E14-8C17-ACAA-5DB3AADD8535}"/>
              </a:ext>
            </a:extLst>
          </p:cNvPr>
          <p:cNvSpPr txBox="1"/>
          <p:nvPr/>
        </p:nvSpPr>
        <p:spPr bwMode="auto">
          <a:xfrm>
            <a:off x="7733459" y="5721205"/>
            <a:ext cx="1392470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黄皓扬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</p:txBody>
      </p:sp>
      <p:sp>
        <p:nvSpPr>
          <p:cNvPr id="127" name="箭头: 右 126">
            <a:extLst>
              <a:ext uri="{FF2B5EF4-FFF2-40B4-BE49-F238E27FC236}">
                <a16:creationId xmlns:a16="http://schemas.microsoft.com/office/drawing/2014/main" id="{3FFBD234-6FE4-FA1B-3118-6E2E53CA608D}"/>
              </a:ext>
            </a:extLst>
          </p:cNvPr>
          <p:cNvSpPr/>
          <p:nvPr/>
        </p:nvSpPr>
        <p:spPr>
          <a:xfrm>
            <a:off x="6673596" y="5848368"/>
            <a:ext cx="841043" cy="245900"/>
          </a:xfrm>
          <a:prstGeom prst="rightArrow">
            <a:avLst/>
          </a:prstGeom>
          <a:solidFill>
            <a:srgbClr val="FAF5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black"/>
              </a:solidFill>
              <a:latin typeface="思源黑体 CN"/>
              <a:ea typeface="思源黑体 CN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99EBA698-7CF4-1457-7652-2DC989CAB37D}"/>
              </a:ext>
            </a:extLst>
          </p:cNvPr>
          <p:cNvSpPr txBox="1"/>
          <p:nvPr/>
        </p:nvSpPr>
        <p:spPr bwMode="auto">
          <a:xfrm>
            <a:off x="7724359" y="1393822"/>
            <a:ext cx="1392470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王林枭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</p:txBody>
      </p:sp>
      <p:sp>
        <p:nvSpPr>
          <p:cNvPr id="129" name="箭头: 右 128">
            <a:extLst>
              <a:ext uri="{FF2B5EF4-FFF2-40B4-BE49-F238E27FC236}">
                <a16:creationId xmlns:a16="http://schemas.microsoft.com/office/drawing/2014/main" id="{B33AC0C3-2782-C5FE-D443-515E45872B30}"/>
              </a:ext>
            </a:extLst>
          </p:cNvPr>
          <p:cNvSpPr/>
          <p:nvPr/>
        </p:nvSpPr>
        <p:spPr>
          <a:xfrm>
            <a:off x="6664496" y="1520985"/>
            <a:ext cx="841043" cy="245900"/>
          </a:xfrm>
          <a:prstGeom prst="rightArrow">
            <a:avLst/>
          </a:prstGeom>
          <a:solidFill>
            <a:srgbClr val="FAF5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black"/>
              </a:solidFill>
              <a:latin typeface="思源黑体 CN"/>
              <a:ea typeface="思源黑体 CN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1481AB3-C6D6-9482-AFB0-6AA4C0F8BBD6}"/>
              </a:ext>
            </a:extLst>
          </p:cNvPr>
          <p:cNvGrpSpPr/>
          <p:nvPr/>
        </p:nvGrpSpPr>
        <p:grpSpPr>
          <a:xfrm>
            <a:off x="2924287" y="1659776"/>
            <a:ext cx="3346412" cy="493632"/>
            <a:chOff x="362120" y="3792044"/>
            <a:chExt cx="3346412" cy="493632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7C4A8DF-FC02-A4C8-86C2-8CC5D4B007EB}"/>
                </a:ext>
              </a:extLst>
            </p:cNvPr>
            <p:cNvSpPr txBox="1"/>
            <p:nvPr/>
          </p:nvSpPr>
          <p:spPr bwMode="auto">
            <a:xfrm>
              <a:off x="922455" y="3824011"/>
              <a:ext cx="278607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后端服务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3F3D315-26FC-A66A-3527-EE00DD2F7428}"/>
                </a:ext>
              </a:extLst>
            </p:cNvPr>
            <p:cNvSpPr txBox="1"/>
            <p:nvPr/>
          </p:nvSpPr>
          <p:spPr>
            <a:xfrm>
              <a:off x="362120" y="3792044"/>
              <a:ext cx="841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CC050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2.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CC050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6D0DABA-F961-B308-9A96-8E9451976AA7}"/>
              </a:ext>
            </a:extLst>
          </p:cNvPr>
          <p:cNvGrpSpPr/>
          <p:nvPr/>
        </p:nvGrpSpPr>
        <p:grpSpPr>
          <a:xfrm>
            <a:off x="2924286" y="6304785"/>
            <a:ext cx="3337578" cy="479742"/>
            <a:chOff x="4316724" y="3773969"/>
            <a:chExt cx="3337578" cy="479742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B6C4109-AF60-FA60-C024-9BB36EDD71C5}"/>
                </a:ext>
              </a:extLst>
            </p:cNvPr>
            <p:cNvSpPr txBox="1"/>
            <p:nvPr/>
          </p:nvSpPr>
          <p:spPr bwMode="auto">
            <a:xfrm>
              <a:off x="4877060" y="3773969"/>
              <a:ext cx="277724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项目总结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EFD7079B-5925-50DB-6465-7D8CA89CDF56}"/>
                </a:ext>
              </a:extLst>
            </p:cNvPr>
            <p:cNvSpPr txBox="1"/>
            <p:nvPr/>
          </p:nvSpPr>
          <p:spPr>
            <a:xfrm>
              <a:off x="4316724" y="3792046"/>
              <a:ext cx="841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0521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11.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0521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990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E537763-C6FA-8F5D-B4F2-A509992FAD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446" y="1086099"/>
            <a:ext cx="5299643" cy="31254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组合 40">
            <a:extLst>
              <a:ext uri="{FF2B5EF4-FFF2-40B4-BE49-F238E27FC236}">
                <a16:creationId xmlns:a16="http://schemas.microsoft.com/office/drawing/2014/main" id="{FEFE6C26-A931-40D9-B87A-EA0B29F89C19}"/>
              </a:ext>
            </a:extLst>
          </p:cNvPr>
          <p:cNvGrpSpPr/>
          <p:nvPr/>
        </p:nvGrpSpPr>
        <p:grpSpPr>
          <a:xfrm>
            <a:off x="428675" y="347651"/>
            <a:ext cx="4526383" cy="507831"/>
            <a:chOff x="536964" y="383747"/>
            <a:chExt cx="3945616" cy="507831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7937329A-0B24-40D6-BF6D-340171910332}"/>
                </a:ext>
              </a:extLst>
            </p:cNvPr>
            <p:cNvGrpSpPr/>
            <p:nvPr/>
          </p:nvGrpSpPr>
          <p:grpSpPr>
            <a:xfrm>
              <a:off x="536964" y="392852"/>
              <a:ext cx="595879" cy="433947"/>
              <a:chOff x="974310" y="8"/>
              <a:chExt cx="797219" cy="580571"/>
            </a:xfrm>
          </p:grpSpPr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CE7E6E54-4B69-4EE3-A774-D39A66957DF8}"/>
                  </a:ext>
                </a:extLst>
              </p:cNvPr>
              <p:cNvSpPr/>
              <p:nvPr/>
            </p:nvSpPr>
            <p:spPr>
              <a:xfrm rot="2700000">
                <a:off x="974310" y="8"/>
                <a:ext cx="580571" cy="5805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black"/>
                  </a:solidFill>
                  <a:latin typeface="思源黑体 CN"/>
                  <a:ea typeface="思源黑体 CN"/>
                </a:endParaRPr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7E062119-187D-4314-8FD6-0FA01647AFA3}"/>
                  </a:ext>
                </a:extLst>
              </p:cNvPr>
              <p:cNvSpPr/>
              <p:nvPr/>
            </p:nvSpPr>
            <p:spPr>
              <a:xfrm rot="2700000">
                <a:off x="1415707" y="217143"/>
                <a:ext cx="355821" cy="355822"/>
              </a:xfrm>
              <a:prstGeom prst="ellipse">
                <a:avLst/>
              </a:prstGeom>
              <a:solidFill>
                <a:srgbClr val="FCC05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solidFill>
                    <a:prstClr val="black"/>
                  </a:solidFill>
                  <a:latin typeface="思源黑体 CN"/>
                  <a:ea typeface="思源黑体 CN"/>
                </a:endParaRPr>
              </a:p>
            </p:txBody>
          </p:sp>
        </p:grp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829557E1-0B1E-4FB8-B83C-EEA11B59EFC7}"/>
                </a:ext>
              </a:extLst>
            </p:cNvPr>
            <p:cNvSpPr txBox="1"/>
            <p:nvPr/>
          </p:nvSpPr>
          <p:spPr bwMode="auto">
            <a:xfrm>
              <a:off x="1123162" y="383747"/>
              <a:ext cx="3359418" cy="5078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7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系统实现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-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用户中心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-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用户管理</a:t>
              </a:r>
              <a:endParaRPr kumimoji="0" lang="zh-CN" altLang="en-US" sz="27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9" name="TextBox 53">
            <a:extLst>
              <a:ext uri="{FF2B5EF4-FFF2-40B4-BE49-F238E27FC236}">
                <a16:creationId xmlns:a16="http://schemas.microsoft.com/office/drawing/2014/main" id="{A0FD1DF6-8002-1703-ACC4-A238B5997A11}"/>
              </a:ext>
            </a:extLst>
          </p:cNvPr>
          <p:cNvSpPr txBox="1"/>
          <p:nvPr/>
        </p:nvSpPr>
        <p:spPr>
          <a:xfrm>
            <a:off x="8369132" y="3076805"/>
            <a:ext cx="3342887" cy="2110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latin typeface="方正粗黑宋简体" panose="02000000000000000000" charset="-122"/>
                <a:ea typeface="方正粗黑宋简体" panose="02000000000000000000" charset="-122"/>
                <a:sym typeface="汉仪中黑S" panose="00020600040101010101" pitchFamily="18" charset="-122"/>
              </a:rPr>
              <a:t>承担部分用户中心后端开发：</a:t>
            </a:r>
            <a:endParaRPr lang="en-US" altLang="zh-CN" b="1" dirty="0">
              <a:latin typeface="方正粗黑宋简体" panose="02000000000000000000" charset="-122"/>
              <a:ea typeface="方正粗黑宋简体" panose="02000000000000000000" charset="-122"/>
              <a:sym typeface="汉仪中黑S" panose="00020600040101010101" pitchFamily="18" charset="-122"/>
            </a:endParaRPr>
          </a:p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ea typeface="汉仪铁线黑-65简" panose="00020600040101010101" pitchFamily="18" charset="-122"/>
                <a:sym typeface="汉仪中黑S" panose="00020600040101010101" pitchFamily="18" charset="-122"/>
              </a:rPr>
              <a:t>定义基础设施中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ea typeface="汉仪铁线黑-65简" panose="00020600040101010101" pitchFamily="18" charset="-122"/>
                <a:sym typeface="汉仪中黑S" panose="00020600040101010101" pitchFamily="18" charset="-122"/>
              </a:rPr>
              <a:t>User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ea typeface="汉仪铁线黑-65简" panose="00020600040101010101" pitchFamily="18" charset="-122"/>
                <a:sym typeface="汉仪中黑S" panose="00020600040101010101" pitchFamily="18" charset="-122"/>
              </a:rPr>
              <a:t>、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ea typeface="汉仪铁线黑-65简" panose="00020600040101010101" pitchFamily="18" charset="-122"/>
                <a:sym typeface="汉仪中黑S" panose="00020600040101010101" pitchFamily="18" charset="-122"/>
              </a:rPr>
              <a:t>Role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ea typeface="汉仪铁线黑-65简" panose="00020600040101010101" pitchFamily="18" charset="-122"/>
                <a:sym typeface="汉仪中黑S" panose="00020600040101010101" pitchFamily="18" charset="-122"/>
              </a:rPr>
              <a:t>的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ea typeface="汉仪铁线黑-65简" panose="00020600040101010101" pitchFamily="18" charset="-122"/>
                <a:sym typeface="汉仪中黑S" panose="00020600040101010101" pitchFamily="18" charset="-122"/>
              </a:rPr>
              <a:t>Po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ea typeface="汉仪铁线黑-65简" panose="00020600040101010101" pitchFamily="18" charset="-122"/>
                <a:sym typeface="汉仪中黑S" panose="00020600040101010101" pitchFamily="18" charset="-122"/>
              </a:rPr>
              <a:t>、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ea typeface="汉仪铁线黑-65简" panose="00020600040101010101" pitchFamily="18" charset="-122"/>
                <a:sym typeface="汉仪中黑S" panose="00020600040101010101" pitchFamily="18" charset="-122"/>
              </a:rPr>
              <a:t>Converter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ea typeface="汉仪铁线黑-65简" panose="00020600040101010101" pitchFamily="18" charset="-122"/>
                <a:sym typeface="汉仪中黑S" panose="00020600040101010101" pitchFamily="18" charset="-122"/>
              </a:rPr>
              <a:t>、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ea typeface="汉仪铁线黑-65简" panose="00020600040101010101" pitchFamily="18" charset="-122"/>
                <a:sym typeface="汉仪中黑S" panose="00020600040101010101" pitchFamily="18" charset="-122"/>
              </a:rPr>
              <a:t>Repository</a:t>
            </a:r>
          </a:p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ea typeface="汉仪铁线黑-65简" panose="00020600040101010101" pitchFamily="18" charset="-122"/>
                <a:sym typeface="汉仪中黑S" panose="00020600040101010101" pitchFamily="18" charset="-122"/>
              </a:rPr>
              <a:t>定义领域层实体与服务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ea typeface="汉仪铁线黑-65简" panose="00020600040101010101" pitchFamily="18" charset="-122"/>
                <a:sym typeface="汉仪中黑S" panose="00020600040101010101" pitchFamily="18" charset="-122"/>
              </a:rPr>
              <a:t>完成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ea typeface="汉仪铁线黑-65简" panose="00020600040101010101" pitchFamily="18" charset="-122"/>
                <a:sym typeface="汉仪中黑S" panose="00020600040101010101" pitchFamily="18" charset="-122"/>
              </a:rPr>
              <a:t>api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ea typeface="汉仪铁线黑-65简" panose="00020600040101010101" pitchFamily="18" charset="-122"/>
                <a:sym typeface="汉仪中黑S" panose="00020600040101010101" pitchFamily="18" charset="-122"/>
              </a:rPr>
              <a:t>层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ea typeface="汉仪铁线黑-65简" panose="00020600040101010101" pitchFamily="18" charset="-122"/>
                <a:sym typeface="汉仪中黑S" panose="00020600040101010101" pitchFamily="18" charset="-122"/>
              </a:rPr>
              <a:t>Controller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ea typeface="汉仪铁线黑-65简" panose="00020600040101010101" pitchFamily="18" charset="-122"/>
                <a:sym typeface="汉仪中黑S" panose="00020600040101010101" pitchFamily="18" charset="-122"/>
              </a:rPr>
              <a:t>、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ea typeface="汉仪铁线黑-65简" panose="00020600040101010101" pitchFamily="18" charset="-122"/>
                <a:sym typeface="汉仪中黑S" panose="00020600040101010101" pitchFamily="18" charset="-122"/>
              </a:rPr>
              <a:t>viewModel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ea typeface="汉仪铁线黑-65简" panose="00020600040101010101" pitchFamily="18" charset="-122"/>
                <a:sym typeface="汉仪中黑S" panose="00020600040101010101" pitchFamily="18" charset="-122"/>
              </a:rPr>
              <a:t>、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ea typeface="汉仪铁线黑-65简" panose="00020600040101010101" pitchFamily="18" charset="-122"/>
                <a:sym typeface="汉仪中黑S" panose="00020600040101010101" pitchFamily="18" charset="-122"/>
              </a:rPr>
              <a:t>Converter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ea typeface="汉仪铁线黑-65简" panose="00020600040101010101" pitchFamily="18" charset="-122"/>
                <a:sym typeface="汉仪中黑S" panose="00020600040101010101" pitchFamily="18" charset="-122"/>
              </a:rPr>
              <a:t>等编码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rgbClr val="FF0000"/>
                </a:solidFill>
                <a:ea typeface="汉仪铁线黑-65简" panose="00020600040101010101" pitchFamily="18" charset="-122"/>
                <a:sym typeface="汉仪中黑S" panose="00020600040101010101" pitchFamily="18" charset="-122"/>
              </a:rPr>
              <a:t>采用领域驱动设计</a:t>
            </a:r>
            <a:endParaRPr lang="en-US" altLang="zh-CN" sz="1400" dirty="0">
              <a:solidFill>
                <a:srgbClr val="FF0000"/>
              </a:solidFill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C1E784D-69D3-F311-30BC-5169ED54FC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584" y="4974525"/>
            <a:ext cx="1940965" cy="194096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9B50102-7A2E-5194-EAE9-520086D570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72" y="4211505"/>
            <a:ext cx="7455949" cy="212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23C1364-21D1-B3EE-1849-7652CE9CD4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0733" y="1277019"/>
            <a:ext cx="3619686" cy="12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29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FEFE6C26-A931-40D9-B87A-EA0B29F89C19}"/>
              </a:ext>
            </a:extLst>
          </p:cNvPr>
          <p:cNvGrpSpPr/>
          <p:nvPr/>
        </p:nvGrpSpPr>
        <p:grpSpPr>
          <a:xfrm>
            <a:off x="428675" y="347651"/>
            <a:ext cx="4526383" cy="507831"/>
            <a:chOff x="536964" y="383747"/>
            <a:chExt cx="3945616" cy="507831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7937329A-0B24-40D6-BF6D-340171910332}"/>
                </a:ext>
              </a:extLst>
            </p:cNvPr>
            <p:cNvGrpSpPr/>
            <p:nvPr/>
          </p:nvGrpSpPr>
          <p:grpSpPr>
            <a:xfrm>
              <a:off x="536964" y="392852"/>
              <a:ext cx="595879" cy="433947"/>
              <a:chOff x="974310" y="8"/>
              <a:chExt cx="797219" cy="580571"/>
            </a:xfrm>
          </p:grpSpPr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CE7E6E54-4B69-4EE3-A774-D39A66957DF8}"/>
                  </a:ext>
                </a:extLst>
              </p:cNvPr>
              <p:cNvSpPr/>
              <p:nvPr/>
            </p:nvSpPr>
            <p:spPr>
              <a:xfrm rot="2700000">
                <a:off x="974310" y="8"/>
                <a:ext cx="580571" cy="5805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black"/>
                  </a:solidFill>
                  <a:latin typeface="思源黑体 CN"/>
                  <a:ea typeface="思源黑体 CN"/>
                </a:endParaRPr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7E062119-187D-4314-8FD6-0FA01647AFA3}"/>
                  </a:ext>
                </a:extLst>
              </p:cNvPr>
              <p:cNvSpPr/>
              <p:nvPr/>
            </p:nvSpPr>
            <p:spPr>
              <a:xfrm rot="2700000">
                <a:off x="1415707" y="217143"/>
                <a:ext cx="355821" cy="355822"/>
              </a:xfrm>
              <a:prstGeom prst="ellipse">
                <a:avLst/>
              </a:prstGeom>
              <a:solidFill>
                <a:srgbClr val="FCC05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solidFill>
                    <a:prstClr val="black"/>
                  </a:solidFill>
                  <a:latin typeface="思源黑体 CN"/>
                  <a:ea typeface="思源黑体 CN"/>
                </a:endParaRPr>
              </a:p>
            </p:txBody>
          </p:sp>
        </p:grp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829557E1-0B1E-4FB8-B83C-EEA11B59EFC7}"/>
                </a:ext>
              </a:extLst>
            </p:cNvPr>
            <p:cNvSpPr txBox="1"/>
            <p:nvPr/>
          </p:nvSpPr>
          <p:spPr bwMode="auto">
            <a:xfrm>
              <a:off x="1123162" y="383747"/>
              <a:ext cx="3359418" cy="5078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7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系统</a:t>
              </a:r>
              <a:r>
                <a:rPr lang="zh-CN" altLang="en-US" sz="2700" dirty="0">
                  <a:solidFill>
                    <a:prstClr val="black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测试</a:t>
              </a:r>
              <a:endParaRPr kumimoji="0" lang="zh-CN" altLang="en-US" sz="27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22" name="TextBox 53">
            <a:extLst>
              <a:ext uri="{FF2B5EF4-FFF2-40B4-BE49-F238E27FC236}">
                <a16:creationId xmlns:a16="http://schemas.microsoft.com/office/drawing/2014/main" id="{D91E9C6B-2F7F-6521-464B-7A4285281A79}"/>
              </a:ext>
            </a:extLst>
          </p:cNvPr>
          <p:cNvSpPr txBox="1"/>
          <p:nvPr/>
        </p:nvSpPr>
        <p:spPr>
          <a:xfrm>
            <a:off x="2015586" y="1476784"/>
            <a:ext cx="2726016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latin typeface="方正粗黑宋简体" panose="02000000000000000000" charset="-122"/>
                <a:ea typeface="方正粗黑宋简体" panose="02000000000000000000" charset="-122"/>
                <a:sym typeface="汉仪中黑S" panose="00020600040101010101" pitchFamily="18" charset="-122"/>
              </a:rPr>
              <a:t>黑盒测试：创建判定表</a:t>
            </a:r>
            <a:endParaRPr lang="en-US" altLang="zh-CN" b="1" dirty="0">
              <a:latin typeface="方正粗黑宋简体" panose="02000000000000000000" charset="-122"/>
              <a:ea typeface="方正粗黑宋简体" panose="02000000000000000000" charset="-122"/>
              <a:sym typeface="汉仪中黑S" panose="00020600040101010101" pitchFamily="18" charset="-122"/>
            </a:endParaRPr>
          </a:p>
        </p:txBody>
      </p:sp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72834BA4-BB2B-1C36-86DC-0C107D1342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261171"/>
              </p:ext>
            </p:extLst>
          </p:nvPr>
        </p:nvGraphicFramePr>
        <p:xfrm>
          <a:off x="677584" y="2128368"/>
          <a:ext cx="5500760" cy="3143449"/>
        </p:xfrm>
        <a:graphic>
          <a:graphicData uri="http://schemas.openxmlformats.org/drawingml/2006/table">
            <a:tbl>
              <a:tblPr firstRow="1" firstCol="1" bandRow="1"/>
              <a:tblGrid>
                <a:gridCol w="1866500">
                  <a:extLst>
                    <a:ext uri="{9D8B030D-6E8A-4147-A177-3AD203B41FA5}">
                      <a16:colId xmlns:a16="http://schemas.microsoft.com/office/drawing/2014/main" val="3483864032"/>
                    </a:ext>
                  </a:extLst>
                </a:gridCol>
                <a:gridCol w="1817130">
                  <a:extLst>
                    <a:ext uri="{9D8B030D-6E8A-4147-A177-3AD203B41FA5}">
                      <a16:colId xmlns:a16="http://schemas.microsoft.com/office/drawing/2014/main" val="2886616731"/>
                    </a:ext>
                  </a:extLst>
                </a:gridCol>
                <a:gridCol w="1817130">
                  <a:extLst>
                    <a:ext uri="{9D8B030D-6E8A-4147-A177-3AD203B41FA5}">
                      <a16:colId xmlns:a16="http://schemas.microsoft.com/office/drawing/2014/main" val="4035584462"/>
                    </a:ext>
                  </a:extLst>
                </a:gridCol>
              </a:tblGrid>
              <a:tr h="395651"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0">
                          <a:solidFill>
                            <a:srgbClr val="24292F"/>
                          </a:solidFill>
                          <a:effectLst/>
                          <a:latin typeface="Segoe UI" panose="020B0502040204020203" pitchFamily="34" charset="0"/>
                          <a:ea typeface="宋体" panose="02010600030101010101" pitchFamily="2" charset="-122"/>
                          <a:cs typeface="Segoe UI" panose="020B0502040204020203" pitchFamily="34" charset="0"/>
                        </a:rPr>
                        <a:t>决策条件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0" dirty="0">
                          <a:solidFill>
                            <a:srgbClr val="24292F"/>
                          </a:solidFill>
                          <a:effectLst/>
                          <a:latin typeface="Segoe UI" panose="020B0502040204020203" pitchFamily="34" charset="0"/>
                          <a:ea typeface="宋体" panose="02010600030101010101" pitchFamily="2" charset="-122"/>
                          <a:cs typeface="Segoe UI" panose="020B0502040204020203" pitchFamily="34" charset="0"/>
                        </a:rPr>
                        <a:t>动作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0" dirty="0">
                          <a:solidFill>
                            <a:srgbClr val="24292F"/>
                          </a:solidFill>
                          <a:effectLst/>
                          <a:latin typeface="Segoe UI" panose="020B0502040204020203" pitchFamily="34" charset="0"/>
                          <a:ea typeface="宋体" panose="02010600030101010101" pitchFamily="2" charset="-122"/>
                          <a:cs typeface="Segoe UI" panose="020B0502040204020203" pitchFamily="34" charset="0"/>
                        </a:rPr>
                        <a:t>规则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03191"/>
                  </a:ext>
                </a:extLst>
              </a:tr>
              <a:tr h="319085">
                <a:tc>
                  <a:txBody>
                    <a:bodyPr/>
                    <a:lstStyle/>
                    <a:p>
                      <a:pPr algn="l"/>
                      <a:r>
                        <a:rPr lang="zh-CN" sz="1200" kern="0" dirty="0">
                          <a:solidFill>
                            <a:srgbClr val="24292F"/>
                          </a:solidFill>
                          <a:effectLst/>
                          <a:latin typeface="Segoe UI" panose="020B0502040204020203" pitchFamily="34" charset="0"/>
                          <a:ea typeface="宋体" panose="02010600030101010101" pitchFamily="2" charset="-122"/>
                          <a:cs typeface="Segoe UI" panose="020B0502040204020203" pitchFamily="34" charset="0"/>
                        </a:rPr>
                        <a:t>用户名为空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0" dirty="0">
                          <a:solidFill>
                            <a:srgbClr val="24292F"/>
                          </a:solidFill>
                          <a:effectLst/>
                          <a:latin typeface="Segoe UI" panose="020B0502040204020203" pitchFamily="34" charset="0"/>
                          <a:ea typeface="宋体" panose="02010600030101010101" pitchFamily="2" charset="-122"/>
                          <a:cs typeface="Segoe UI" panose="020B0502040204020203" pitchFamily="34" charset="0"/>
                        </a:rPr>
                        <a:t>返回错误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0" dirty="0">
                          <a:solidFill>
                            <a:srgbClr val="24292F"/>
                          </a:solidFill>
                          <a:effectLst/>
                          <a:latin typeface="Segoe UI" panose="020B0502040204020203" pitchFamily="34" charset="0"/>
                          <a:ea typeface="宋体" panose="02010600030101010101" pitchFamily="2" charset="-122"/>
                          <a:cs typeface="Segoe UI" panose="020B0502040204020203" pitchFamily="34" charset="0"/>
                        </a:rPr>
                        <a:t>规则</a:t>
                      </a:r>
                      <a:r>
                        <a:rPr lang="en-US" sz="1200" kern="0" dirty="0">
                          <a:solidFill>
                            <a:srgbClr val="24292F"/>
                          </a:solidFill>
                          <a:effectLst/>
                          <a:latin typeface="Segoe UI" panose="020B0502040204020203" pitchFamily="34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zh-CN" sz="1200" kern="0" dirty="0">
                          <a:solidFill>
                            <a:srgbClr val="24292F"/>
                          </a:solidFill>
                          <a:effectLst/>
                          <a:latin typeface="Segoe UI" panose="020B0502040204020203" pitchFamily="34" charset="0"/>
                          <a:ea typeface="宋体" panose="02010600030101010101" pitchFamily="2" charset="-122"/>
                          <a:cs typeface="Segoe UI" panose="020B0502040204020203" pitchFamily="34" charset="0"/>
                        </a:rPr>
                        <a:t>：用户名不能为空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1955844"/>
                  </a:ext>
                </a:extLst>
              </a:tr>
              <a:tr h="505219">
                <a:tc>
                  <a:txBody>
                    <a:bodyPr/>
                    <a:lstStyle/>
                    <a:p>
                      <a:pPr algn="l"/>
                      <a:r>
                        <a:rPr lang="zh-CN" sz="1200" kern="0" dirty="0">
                          <a:solidFill>
                            <a:srgbClr val="24292F"/>
                          </a:solidFill>
                          <a:effectLst/>
                          <a:latin typeface="Segoe UI" panose="020B0502040204020203" pitchFamily="34" charset="0"/>
                          <a:ea typeface="宋体" panose="02010600030101010101" pitchFamily="2" charset="-122"/>
                          <a:cs typeface="Segoe UI" panose="020B0502040204020203" pitchFamily="34" charset="0"/>
                        </a:rPr>
                        <a:t>电话号码格式不正确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0" dirty="0">
                          <a:solidFill>
                            <a:srgbClr val="24292F"/>
                          </a:solidFill>
                          <a:effectLst/>
                          <a:latin typeface="Segoe UI" panose="020B0502040204020203" pitchFamily="34" charset="0"/>
                          <a:ea typeface="宋体" panose="02010600030101010101" pitchFamily="2" charset="-122"/>
                          <a:cs typeface="Segoe UI" panose="020B0502040204020203" pitchFamily="34" charset="0"/>
                        </a:rPr>
                        <a:t>返回错误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0">
                          <a:solidFill>
                            <a:srgbClr val="24292F"/>
                          </a:solidFill>
                          <a:effectLst/>
                          <a:latin typeface="Segoe UI" panose="020B0502040204020203" pitchFamily="34" charset="0"/>
                          <a:ea typeface="宋体" panose="02010600030101010101" pitchFamily="2" charset="-122"/>
                          <a:cs typeface="Segoe UI" panose="020B0502040204020203" pitchFamily="34" charset="0"/>
                        </a:rPr>
                        <a:t>规则</a:t>
                      </a:r>
                      <a:r>
                        <a:rPr lang="en-US" sz="1200" kern="0">
                          <a:solidFill>
                            <a:srgbClr val="24292F"/>
                          </a:solidFill>
                          <a:effectLst/>
                          <a:latin typeface="Segoe UI" panose="020B0502040204020203" pitchFamily="34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zh-CN" sz="1200" kern="0">
                          <a:solidFill>
                            <a:srgbClr val="24292F"/>
                          </a:solidFill>
                          <a:effectLst/>
                          <a:latin typeface="Segoe UI" panose="020B0502040204020203" pitchFamily="34" charset="0"/>
                          <a:ea typeface="宋体" panose="02010600030101010101" pitchFamily="2" charset="-122"/>
                          <a:cs typeface="Segoe UI" panose="020B0502040204020203" pitchFamily="34" charset="0"/>
                        </a:rPr>
                        <a:t>：电话号码必须符合指定格式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4594120"/>
                  </a:ext>
                </a:extLst>
              </a:tr>
              <a:tr h="319085">
                <a:tc>
                  <a:txBody>
                    <a:bodyPr/>
                    <a:lstStyle/>
                    <a:p>
                      <a:pPr algn="l"/>
                      <a:r>
                        <a:rPr lang="zh-CN" sz="1200" kern="0">
                          <a:solidFill>
                            <a:srgbClr val="24292F"/>
                          </a:solidFill>
                          <a:effectLst/>
                          <a:latin typeface="Segoe UI" panose="020B0502040204020203" pitchFamily="34" charset="0"/>
                          <a:ea typeface="宋体" panose="02010600030101010101" pitchFamily="2" charset="-122"/>
                          <a:cs typeface="Segoe UI" panose="020B0502040204020203" pitchFamily="34" charset="0"/>
                        </a:rPr>
                        <a:t>身份证号为空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0">
                          <a:solidFill>
                            <a:srgbClr val="24292F"/>
                          </a:solidFill>
                          <a:effectLst/>
                          <a:latin typeface="Segoe UI" panose="020B0502040204020203" pitchFamily="34" charset="0"/>
                          <a:ea typeface="宋体" panose="02010600030101010101" pitchFamily="2" charset="-122"/>
                          <a:cs typeface="Segoe UI" panose="020B0502040204020203" pitchFamily="34" charset="0"/>
                        </a:rPr>
                        <a:t>返回错误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0">
                          <a:solidFill>
                            <a:srgbClr val="24292F"/>
                          </a:solidFill>
                          <a:effectLst/>
                          <a:latin typeface="Segoe UI" panose="020B0502040204020203" pitchFamily="34" charset="0"/>
                          <a:ea typeface="宋体" panose="02010600030101010101" pitchFamily="2" charset="-122"/>
                          <a:cs typeface="Segoe UI" panose="020B0502040204020203" pitchFamily="34" charset="0"/>
                        </a:rPr>
                        <a:t>规则</a:t>
                      </a:r>
                      <a:r>
                        <a:rPr lang="en-US" sz="1200" kern="0">
                          <a:solidFill>
                            <a:srgbClr val="24292F"/>
                          </a:solidFill>
                          <a:effectLst/>
                          <a:latin typeface="Segoe UI" panose="020B0502040204020203" pitchFamily="34" charset="0"/>
                          <a:ea typeface="宋体" panose="02010600030101010101" pitchFamily="2" charset="-122"/>
                        </a:rPr>
                        <a:t>3</a:t>
                      </a:r>
                      <a:r>
                        <a:rPr lang="zh-CN" sz="1200" kern="0">
                          <a:solidFill>
                            <a:srgbClr val="24292F"/>
                          </a:solidFill>
                          <a:effectLst/>
                          <a:latin typeface="Segoe UI" panose="020B0502040204020203" pitchFamily="34" charset="0"/>
                          <a:ea typeface="宋体" panose="02010600030101010101" pitchFamily="2" charset="-122"/>
                          <a:cs typeface="Segoe UI" panose="020B0502040204020203" pitchFamily="34" charset="0"/>
                        </a:rPr>
                        <a:t>：身份证号不能为空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5378570"/>
                  </a:ext>
                </a:extLst>
              </a:tr>
              <a:tr h="284595">
                <a:tc>
                  <a:txBody>
                    <a:bodyPr/>
                    <a:lstStyle/>
                    <a:p>
                      <a:pPr algn="l"/>
                      <a:r>
                        <a:rPr lang="zh-CN" sz="1200" kern="0">
                          <a:solidFill>
                            <a:srgbClr val="24292F"/>
                          </a:solidFill>
                          <a:effectLst/>
                          <a:latin typeface="Segoe UI" panose="020B0502040204020203" pitchFamily="34" charset="0"/>
                          <a:ea typeface="宋体" panose="02010600030101010101" pitchFamily="2" charset="-122"/>
                          <a:cs typeface="Segoe UI" panose="020B0502040204020203" pitchFamily="34" charset="0"/>
                        </a:rPr>
                        <a:t>姓名为空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0">
                          <a:solidFill>
                            <a:srgbClr val="24292F"/>
                          </a:solidFill>
                          <a:effectLst/>
                          <a:latin typeface="Segoe UI" panose="020B0502040204020203" pitchFamily="34" charset="0"/>
                          <a:ea typeface="宋体" panose="02010600030101010101" pitchFamily="2" charset="-122"/>
                          <a:cs typeface="Segoe UI" panose="020B0502040204020203" pitchFamily="34" charset="0"/>
                        </a:rPr>
                        <a:t>返回错误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0">
                          <a:solidFill>
                            <a:srgbClr val="24292F"/>
                          </a:solidFill>
                          <a:effectLst/>
                          <a:latin typeface="Segoe UI" panose="020B0502040204020203" pitchFamily="34" charset="0"/>
                          <a:ea typeface="宋体" panose="02010600030101010101" pitchFamily="2" charset="-122"/>
                          <a:cs typeface="Segoe UI" panose="020B0502040204020203" pitchFamily="34" charset="0"/>
                        </a:rPr>
                        <a:t>规则</a:t>
                      </a:r>
                      <a:r>
                        <a:rPr lang="en-US" sz="1200" kern="0">
                          <a:solidFill>
                            <a:srgbClr val="24292F"/>
                          </a:solidFill>
                          <a:effectLst/>
                          <a:latin typeface="Segoe UI" panose="020B0502040204020203" pitchFamily="34" charset="0"/>
                          <a:ea typeface="宋体" panose="02010600030101010101" pitchFamily="2" charset="-122"/>
                        </a:rPr>
                        <a:t>4</a:t>
                      </a:r>
                      <a:r>
                        <a:rPr lang="zh-CN" sz="1200" kern="0">
                          <a:solidFill>
                            <a:srgbClr val="24292F"/>
                          </a:solidFill>
                          <a:effectLst/>
                          <a:latin typeface="Segoe UI" panose="020B0502040204020203" pitchFamily="34" charset="0"/>
                          <a:ea typeface="宋体" panose="02010600030101010101" pitchFamily="2" charset="-122"/>
                          <a:cs typeface="Segoe UI" panose="020B0502040204020203" pitchFamily="34" charset="0"/>
                        </a:rPr>
                        <a:t>：姓名不能为空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375907"/>
                  </a:ext>
                </a:extLst>
              </a:tr>
              <a:tr h="319085">
                <a:tc>
                  <a:txBody>
                    <a:bodyPr/>
                    <a:lstStyle/>
                    <a:p>
                      <a:pPr algn="l"/>
                      <a:r>
                        <a:rPr lang="zh-CN" sz="1200" kern="0">
                          <a:solidFill>
                            <a:srgbClr val="24292F"/>
                          </a:solidFill>
                          <a:effectLst/>
                          <a:latin typeface="Segoe UI" panose="020B0502040204020203" pitchFamily="34" charset="0"/>
                          <a:ea typeface="宋体" panose="02010600030101010101" pitchFamily="2" charset="-122"/>
                          <a:cs typeface="Segoe UI" panose="020B0502040204020203" pitchFamily="34" charset="0"/>
                        </a:rPr>
                        <a:t>所属部门不存在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0" dirty="0">
                          <a:solidFill>
                            <a:srgbClr val="24292F"/>
                          </a:solidFill>
                          <a:effectLst/>
                          <a:latin typeface="Segoe UI" panose="020B0502040204020203" pitchFamily="34" charset="0"/>
                          <a:ea typeface="宋体" panose="02010600030101010101" pitchFamily="2" charset="-122"/>
                          <a:cs typeface="Segoe UI" panose="020B0502040204020203" pitchFamily="34" charset="0"/>
                        </a:rPr>
                        <a:t>返回错误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0">
                          <a:solidFill>
                            <a:srgbClr val="24292F"/>
                          </a:solidFill>
                          <a:effectLst/>
                          <a:latin typeface="Segoe UI" panose="020B0502040204020203" pitchFamily="34" charset="0"/>
                          <a:ea typeface="宋体" panose="02010600030101010101" pitchFamily="2" charset="-122"/>
                          <a:cs typeface="Segoe UI" panose="020B0502040204020203" pitchFamily="34" charset="0"/>
                        </a:rPr>
                        <a:t>规则</a:t>
                      </a:r>
                      <a:r>
                        <a:rPr lang="en-US" sz="1200" kern="0">
                          <a:solidFill>
                            <a:srgbClr val="24292F"/>
                          </a:solidFill>
                          <a:effectLst/>
                          <a:latin typeface="Segoe UI" panose="020B0502040204020203" pitchFamily="34" charset="0"/>
                          <a:ea typeface="宋体" panose="02010600030101010101" pitchFamily="2" charset="-122"/>
                        </a:rPr>
                        <a:t>5</a:t>
                      </a:r>
                      <a:r>
                        <a:rPr lang="zh-CN" sz="1200" kern="0">
                          <a:solidFill>
                            <a:srgbClr val="24292F"/>
                          </a:solidFill>
                          <a:effectLst/>
                          <a:latin typeface="Segoe UI" panose="020B0502040204020203" pitchFamily="34" charset="0"/>
                          <a:ea typeface="宋体" panose="02010600030101010101" pitchFamily="2" charset="-122"/>
                          <a:cs typeface="Segoe UI" panose="020B0502040204020203" pitchFamily="34" charset="0"/>
                        </a:rPr>
                        <a:t>：所属部门必须存在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8403840"/>
                  </a:ext>
                </a:extLst>
              </a:tr>
              <a:tr h="505219">
                <a:tc>
                  <a:txBody>
                    <a:bodyPr/>
                    <a:lstStyle/>
                    <a:p>
                      <a:pPr algn="l"/>
                      <a:r>
                        <a:rPr lang="zh-CN" sz="1200" kern="0">
                          <a:solidFill>
                            <a:srgbClr val="24292F"/>
                          </a:solidFill>
                          <a:effectLst/>
                          <a:latin typeface="Segoe UI" panose="020B0502040204020203" pitchFamily="34" charset="0"/>
                          <a:ea typeface="宋体" panose="02010600030101010101" pitchFamily="2" charset="-122"/>
                          <a:cs typeface="Segoe UI" panose="020B0502040204020203" pitchFamily="34" charset="0"/>
                        </a:rPr>
                        <a:t>其他情况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0">
                          <a:solidFill>
                            <a:srgbClr val="24292F"/>
                          </a:solidFill>
                          <a:effectLst/>
                          <a:latin typeface="Segoe UI" panose="020B0502040204020203" pitchFamily="34" charset="0"/>
                          <a:ea typeface="宋体" panose="02010600030101010101" pitchFamily="2" charset="-122"/>
                          <a:cs typeface="Segoe UI" panose="020B0502040204020203" pitchFamily="34" charset="0"/>
                        </a:rPr>
                        <a:t>返回成功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0" dirty="0">
                          <a:solidFill>
                            <a:srgbClr val="24292F"/>
                          </a:solidFill>
                          <a:effectLst/>
                          <a:latin typeface="Segoe UI" panose="020B0502040204020203" pitchFamily="34" charset="0"/>
                          <a:ea typeface="宋体" panose="02010600030101010101" pitchFamily="2" charset="-122"/>
                          <a:cs typeface="Segoe UI" panose="020B0502040204020203" pitchFamily="34" charset="0"/>
                        </a:rPr>
                        <a:t>规则</a:t>
                      </a:r>
                      <a:r>
                        <a:rPr lang="en-US" sz="1200" kern="0" dirty="0">
                          <a:solidFill>
                            <a:srgbClr val="24292F"/>
                          </a:solidFill>
                          <a:effectLst/>
                          <a:latin typeface="Segoe UI" panose="020B0502040204020203" pitchFamily="34" charset="0"/>
                          <a:ea typeface="宋体" panose="02010600030101010101" pitchFamily="2" charset="-122"/>
                        </a:rPr>
                        <a:t>6</a:t>
                      </a:r>
                      <a:r>
                        <a:rPr lang="zh-CN" sz="1200" kern="0" dirty="0">
                          <a:solidFill>
                            <a:srgbClr val="24292F"/>
                          </a:solidFill>
                          <a:effectLst/>
                          <a:latin typeface="Segoe UI" panose="020B0502040204020203" pitchFamily="34" charset="0"/>
                          <a:ea typeface="宋体" panose="02010600030101010101" pitchFamily="2" charset="-122"/>
                          <a:cs typeface="Segoe UI" panose="020B0502040204020203" pitchFamily="34" charset="0"/>
                        </a:rPr>
                        <a:t>：其他情况下返回成功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936908"/>
                  </a:ext>
                </a:extLst>
              </a:tr>
            </a:tbl>
          </a:graphicData>
        </a:graphic>
      </p:graphicFrame>
      <p:pic>
        <p:nvPicPr>
          <p:cNvPr id="30" name="图片 29">
            <a:extLst>
              <a:ext uri="{FF2B5EF4-FFF2-40B4-BE49-F238E27FC236}">
                <a16:creationId xmlns:a16="http://schemas.microsoft.com/office/drawing/2014/main" id="{F9A05B8E-5A9A-8E0E-2581-BBCA4C3CE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7860" y="1685463"/>
            <a:ext cx="3833080" cy="4029261"/>
          </a:xfrm>
          <a:prstGeom prst="rect">
            <a:avLst/>
          </a:prstGeom>
        </p:spPr>
      </p:pic>
      <p:sp>
        <p:nvSpPr>
          <p:cNvPr id="31" name="TextBox 53">
            <a:extLst>
              <a:ext uri="{FF2B5EF4-FFF2-40B4-BE49-F238E27FC236}">
                <a16:creationId xmlns:a16="http://schemas.microsoft.com/office/drawing/2014/main" id="{563A9CF8-2CC0-3E59-A4EF-59AA441C66FB}"/>
              </a:ext>
            </a:extLst>
          </p:cNvPr>
          <p:cNvSpPr txBox="1"/>
          <p:nvPr/>
        </p:nvSpPr>
        <p:spPr>
          <a:xfrm>
            <a:off x="6843158" y="984025"/>
            <a:ext cx="4321172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latin typeface="方正粗黑宋简体" panose="02000000000000000000" charset="-122"/>
                <a:ea typeface="方正粗黑宋简体" panose="02000000000000000000" charset="-122"/>
                <a:sym typeface="汉仪中黑S" panose="00020600040101010101" pitchFamily="18" charset="-122"/>
              </a:rPr>
              <a:t>使用</a:t>
            </a:r>
            <a:r>
              <a:rPr lang="en-US" altLang="zh-CN" b="1" dirty="0">
                <a:latin typeface="方正粗黑宋简体" panose="02000000000000000000" charset="-122"/>
                <a:ea typeface="方正粗黑宋简体" panose="02000000000000000000" charset="-122"/>
                <a:sym typeface="汉仪中黑S" panose="00020600040101010101" pitchFamily="18" charset="-122"/>
              </a:rPr>
              <a:t>Mocha</a:t>
            </a:r>
            <a:r>
              <a:rPr lang="zh-CN" altLang="en-US" b="1" dirty="0">
                <a:latin typeface="方正粗黑宋简体" panose="02000000000000000000" charset="-122"/>
                <a:ea typeface="方正粗黑宋简体" panose="02000000000000000000" charset="-122"/>
                <a:sym typeface="汉仪中黑S" panose="00020600040101010101" pitchFamily="18" charset="-122"/>
              </a:rPr>
              <a:t>和</a:t>
            </a:r>
            <a:r>
              <a:rPr lang="en-US" altLang="zh-CN" b="1" dirty="0">
                <a:latin typeface="方正粗黑宋简体" panose="02000000000000000000" charset="-122"/>
                <a:ea typeface="方正粗黑宋简体" panose="02000000000000000000" charset="-122"/>
                <a:sym typeface="汉仪中黑S" panose="00020600040101010101" pitchFamily="18" charset="-122"/>
              </a:rPr>
              <a:t>Chai</a:t>
            </a:r>
            <a:r>
              <a:rPr lang="zh-CN" altLang="en-US" b="1" dirty="0">
                <a:latin typeface="方正粗黑宋简体" panose="02000000000000000000" charset="-122"/>
                <a:ea typeface="方正粗黑宋简体" panose="02000000000000000000" charset="-122"/>
                <a:sym typeface="汉仪中黑S" panose="00020600040101010101" pitchFamily="18" charset="-122"/>
              </a:rPr>
              <a:t>测试框架进行测试</a:t>
            </a:r>
            <a:endParaRPr lang="en-US" altLang="zh-CN" b="1" dirty="0">
              <a:latin typeface="方正粗黑宋简体" panose="02000000000000000000" charset="-122"/>
              <a:ea typeface="方正粗黑宋简体" panose="02000000000000000000" charset="-122"/>
              <a:sym typeface="汉仪中黑S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271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A2C4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"/>
              <a:ea typeface="思源黑体 CN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7896010" y="-462649"/>
            <a:ext cx="5582269" cy="5582269"/>
          </a:xfrm>
          <a:prstGeom prst="ellipse">
            <a:avLst/>
          </a:prstGeom>
          <a:solidFill>
            <a:srgbClr val="F4F3F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"/>
              <a:ea typeface="思源黑体 CN"/>
              <a:cs typeface="+mn-cs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700340" y="923496"/>
            <a:ext cx="5406345" cy="5406345"/>
            <a:chOff x="6945312" y="1023370"/>
            <a:chExt cx="4811259" cy="4811259"/>
          </a:xfrm>
        </p:grpSpPr>
        <p:sp>
          <p:nvSpPr>
            <p:cNvPr id="7" name="椭圆 6"/>
            <p:cNvSpPr/>
            <p:nvPr/>
          </p:nvSpPr>
          <p:spPr>
            <a:xfrm>
              <a:off x="6945312" y="1023370"/>
              <a:ext cx="4811259" cy="4811259"/>
            </a:xfrm>
            <a:prstGeom prst="ellipse">
              <a:avLst/>
            </a:prstGeom>
            <a:solidFill>
              <a:srgbClr val="FF724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7130210" y="1213412"/>
              <a:ext cx="4431175" cy="4431175"/>
            </a:xfrm>
            <a:prstGeom prst="ellipse">
              <a:avLst/>
            </a:prstGeom>
            <a:blipFill dpi="0" rotWithShape="0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4000" b="-10000"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</p:grpSp>
      <p:sp>
        <p:nvSpPr>
          <p:cNvPr id="23" name="椭圆 22"/>
          <p:cNvSpPr/>
          <p:nvPr/>
        </p:nvSpPr>
        <p:spPr>
          <a:xfrm>
            <a:off x="-1635667" y="376810"/>
            <a:ext cx="2573276" cy="2573276"/>
          </a:xfrm>
          <a:prstGeom prst="ellipse">
            <a:avLst/>
          </a:prstGeom>
          <a:solidFill>
            <a:srgbClr val="FCC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"/>
              <a:ea typeface="思源黑体 CN"/>
              <a:cs typeface="+mn-cs"/>
            </a:endParaRPr>
          </a:p>
        </p:txBody>
      </p:sp>
      <p:sp>
        <p:nvSpPr>
          <p:cNvPr id="26" name="同心圆 25"/>
          <p:cNvSpPr/>
          <p:nvPr/>
        </p:nvSpPr>
        <p:spPr>
          <a:xfrm>
            <a:off x="4614701" y="6062201"/>
            <a:ext cx="2034605" cy="2034605"/>
          </a:xfrm>
          <a:prstGeom prst="donut">
            <a:avLst>
              <a:gd name="adj" fmla="val 19394"/>
            </a:avLst>
          </a:prstGeom>
          <a:solidFill>
            <a:srgbClr val="FCC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"/>
              <a:ea typeface="思源黑体 CN"/>
              <a:cs typeface="+mn-cs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316809" y="-1315382"/>
            <a:ext cx="1820296" cy="783772"/>
            <a:chOff x="118573" y="-1055461"/>
            <a:chExt cx="1820296" cy="783772"/>
          </a:xfrm>
        </p:grpSpPr>
        <p:sp>
          <p:nvSpPr>
            <p:cNvPr id="5" name="矩形 4"/>
            <p:cNvSpPr/>
            <p:nvPr/>
          </p:nvSpPr>
          <p:spPr>
            <a:xfrm>
              <a:off x="118573" y="-1055461"/>
              <a:ext cx="783772" cy="783772"/>
            </a:xfrm>
            <a:prstGeom prst="rect">
              <a:avLst/>
            </a:prstGeom>
            <a:solidFill>
              <a:srgbClr val="F0521E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155097" y="-1055461"/>
              <a:ext cx="783772" cy="783772"/>
            </a:xfrm>
            <a:prstGeom prst="rect">
              <a:avLst/>
            </a:prstGeom>
            <a:solidFill>
              <a:srgbClr val="221E1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23119" y="819958"/>
            <a:ext cx="1749174" cy="852000"/>
            <a:chOff x="9328144" y="5718354"/>
            <a:chExt cx="2474480" cy="1205287"/>
          </a:xfrm>
          <a:solidFill>
            <a:schemeClr val="bg1"/>
          </a:solidFill>
        </p:grpSpPr>
        <p:sp>
          <p:nvSpPr>
            <p:cNvPr id="42" name="椭圆 41"/>
            <p:cNvSpPr/>
            <p:nvPr/>
          </p:nvSpPr>
          <p:spPr>
            <a:xfrm rot="5400000" flipH="1">
              <a:off x="11529311" y="66364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 rot="5400000" flipH="1">
              <a:off x="11529311" y="68739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 rot="5400000" flipH="1">
              <a:off x="11305684" y="66364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 rot="5400000" flipH="1">
              <a:off x="11305684" y="68739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 rot="5400000" flipH="1">
              <a:off x="11082056" y="66364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 rot="5400000" flipH="1">
              <a:off x="11082056" y="68739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 rot="5400000" flipH="1">
              <a:off x="11529311" y="61613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 rot="5400000" flipH="1">
              <a:off x="11529311" y="63988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 rot="5400000" flipH="1">
              <a:off x="11305684" y="61613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 rot="5400000" flipH="1">
              <a:off x="11305684" y="63988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 rot="5400000" flipH="1">
              <a:off x="11082056" y="61613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 rot="5400000" flipH="1">
              <a:off x="11082056" y="63988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 rot="5400000" flipH="1">
              <a:off x="11752939" y="61613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 rot="5400000" flipH="1">
              <a:off x="11752939" y="63988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 rot="5400000" flipH="1">
              <a:off x="11752939" y="66364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 rot="5400000" flipH="1">
              <a:off x="11752939" y="68739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 rot="5400000" flipH="1">
              <a:off x="11529311" y="571835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 rot="5400000" flipH="1">
              <a:off x="11529311" y="595590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 rot="5400000" flipH="1">
              <a:off x="11305684" y="571835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 rot="5400000" flipH="1">
              <a:off x="11305684" y="595590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 rot="5400000" flipH="1">
              <a:off x="11082056" y="571835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 rot="5400000" flipH="1">
              <a:off x="11082056" y="595590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 rot="5400000" flipH="1">
              <a:off x="10858428" y="66364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 rot="5400000" flipH="1">
              <a:off x="10858428" y="68739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 rot="5400000" flipH="1">
              <a:off x="10634800" y="66364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 rot="5400000" flipH="1">
              <a:off x="10634800" y="68739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 rot="5400000" flipH="1">
              <a:off x="10411172" y="66364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 rot="5400000" flipH="1">
              <a:off x="10411172" y="68739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 rot="5400000" flipH="1">
              <a:off x="10187544" y="66364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 rot="5400000" flipH="1">
              <a:off x="10187544" y="68739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 rot="5400000" flipH="1">
              <a:off x="10858428" y="61613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 rot="5400000" flipH="1">
              <a:off x="10858428" y="63988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 rot="5400000" flipH="1">
              <a:off x="10634800" y="61613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 rot="5400000" flipH="1">
              <a:off x="10634800" y="63988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 rot="5400000" flipH="1">
              <a:off x="10411172" y="61613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 rot="5400000" flipH="1">
              <a:off x="10411172" y="63988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 rot="5400000" flipH="1">
              <a:off x="10187544" y="61613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 rot="5400000" flipH="1">
              <a:off x="10187544" y="63988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 rot="5400000" flipH="1">
              <a:off x="10858428" y="571835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 rot="5400000" flipH="1">
              <a:off x="10858428" y="595590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 rot="5400000" flipH="1">
              <a:off x="10634800" y="571835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 rot="5400000" flipH="1">
              <a:off x="10634800" y="595590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 rot="5400000" flipH="1">
              <a:off x="10411172" y="571835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 rot="5400000" flipH="1">
              <a:off x="10411172" y="595590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 rot="5400000" flipH="1">
              <a:off x="10187544" y="571835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 rot="5400000" flipH="1">
              <a:off x="10187544" y="595590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 rot="5400000" flipH="1">
              <a:off x="11752939" y="571835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 rot="5400000" flipH="1">
              <a:off x="11752939" y="595590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 rot="5400000" flipH="1">
              <a:off x="9999028" y="66364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 rot="5400000" flipH="1">
              <a:off x="9999028" y="68739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 rot="5400000" flipH="1">
              <a:off x="9775400" y="66364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 rot="5400000" flipH="1">
              <a:off x="9775400" y="68739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 rot="5400000" flipH="1">
              <a:off x="9551772" y="66364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 rot="5400000" flipH="1">
              <a:off x="9551772" y="68739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 rot="5400000" flipH="1">
              <a:off x="9328144" y="66364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 rot="5400000" flipH="1">
              <a:off x="9328144" y="68739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 rot="5400000" flipH="1">
              <a:off x="9999028" y="61613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 rot="5400000" flipH="1">
              <a:off x="9999028" y="63988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 rot="5400000" flipH="1">
              <a:off x="9775400" y="61613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101" name="椭圆 100"/>
            <p:cNvSpPr/>
            <p:nvPr/>
          </p:nvSpPr>
          <p:spPr>
            <a:xfrm rot="5400000" flipH="1">
              <a:off x="9775400" y="63988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102" name="椭圆 101"/>
            <p:cNvSpPr/>
            <p:nvPr/>
          </p:nvSpPr>
          <p:spPr>
            <a:xfrm rot="5400000" flipH="1">
              <a:off x="9551772" y="61613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103" name="椭圆 102"/>
            <p:cNvSpPr/>
            <p:nvPr/>
          </p:nvSpPr>
          <p:spPr>
            <a:xfrm rot="5400000" flipH="1">
              <a:off x="9551772" y="63988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104" name="椭圆 103"/>
            <p:cNvSpPr/>
            <p:nvPr/>
          </p:nvSpPr>
          <p:spPr>
            <a:xfrm rot="5400000" flipH="1">
              <a:off x="9328144" y="616130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105" name="椭圆 104"/>
            <p:cNvSpPr/>
            <p:nvPr/>
          </p:nvSpPr>
          <p:spPr>
            <a:xfrm rot="5400000" flipH="1">
              <a:off x="9328144" y="6398856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106" name="椭圆 105"/>
            <p:cNvSpPr/>
            <p:nvPr/>
          </p:nvSpPr>
          <p:spPr>
            <a:xfrm rot="5400000" flipH="1">
              <a:off x="9999028" y="571835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107" name="椭圆 106"/>
            <p:cNvSpPr/>
            <p:nvPr/>
          </p:nvSpPr>
          <p:spPr>
            <a:xfrm rot="5400000" flipH="1">
              <a:off x="9999028" y="595590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 rot="5400000" flipH="1">
              <a:off x="9775400" y="571835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109" name="椭圆 108"/>
            <p:cNvSpPr/>
            <p:nvPr/>
          </p:nvSpPr>
          <p:spPr>
            <a:xfrm rot="5400000" flipH="1">
              <a:off x="9775400" y="595590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110" name="椭圆 109"/>
            <p:cNvSpPr/>
            <p:nvPr/>
          </p:nvSpPr>
          <p:spPr>
            <a:xfrm rot="5400000" flipH="1">
              <a:off x="9551772" y="571835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 rot="5400000" flipH="1">
              <a:off x="9551772" y="595590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112" name="椭圆 111"/>
            <p:cNvSpPr/>
            <p:nvPr/>
          </p:nvSpPr>
          <p:spPr>
            <a:xfrm rot="5400000" flipH="1">
              <a:off x="9328144" y="571835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113" name="椭圆 112"/>
            <p:cNvSpPr/>
            <p:nvPr/>
          </p:nvSpPr>
          <p:spPr>
            <a:xfrm rot="5400000" flipH="1">
              <a:off x="9328144" y="5955904"/>
              <a:ext cx="49685" cy="496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1106717" y="2445373"/>
            <a:ext cx="4632571" cy="2004608"/>
            <a:chOff x="7435131" y="2854666"/>
            <a:chExt cx="4632571" cy="2004608"/>
          </a:xfrm>
        </p:grpSpPr>
        <p:grpSp>
          <p:nvGrpSpPr>
            <p:cNvPr id="115" name="组合 114"/>
            <p:cNvGrpSpPr/>
            <p:nvPr/>
          </p:nvGrpSpPr>
          <p:grpSpPr>
            <a:xfrm>
              <a:off x="7435131" y="2854666"/>
              <a:ext cx="4542698" cy="1713191"/>
              <a:chOff x="6505156" y="2281290"/>
              <a:chExt cx="4542698" cy="1713191"/>
            </a:xfrm>
          </p:grpSpPr>
          <p:sp>
            <p:nvSpPr>
              <p:cNvPr id="117" name="文本框 116"/>
              <p:cNvSpPr txBox="1"/>
              <p:nvPr/>
            </p:nvSpPr>
            <p:spPr>
              <a:xfrm>
                <a:off x="6505156" y="3071151"/>
                <a:ext cx="454269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5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+mn-ea"/>
                    <a:sym typeface="+mn-lt"/>
                  </a:rPr>
                  <a:t>谢谢老师</a:t>
                </a:r>
              </a:p>
            </p:txBody>
          </p:sp>
          <p:sp>
            <p:nvSpPr>
              <p:cNvPr id="118" name="文本框 117"/>
              <p:cNvSpPr txBox="1"/>
              <p:nvPr/>
            </p:nvSpPr>
            <p:spPr>
              <a:xfrm>
                <a:off x="6573718" y="2281290"/>
                <a:ext cx="282151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4400" dirty="0">
                    <a:solidFill>
                      <a:srgbClr val="FF724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Thanks</a:t>
                </a:r>
                <a:endParaRPr kumimoji="0" lang="zh-CN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724C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cs"/>
                </a:endParaRPr>
              </a:p>
            </p:txBody>
          </p:sp>
        </p:grp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77498B95-035F-4514-ACE6-DC1765243788}"/>
                </a:ext>
              </a:extLst>
            </p:cNvPr>
            <p:cNvSpPr txBox="1"/>
            <p:nvPr/>
          </p:nvSpPr>
          <p:spPr>
            <a:xfrm>
              <a:off x="7503693" y="4561757"/>
              <a:ext cx="4564009" cy="297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endParaRPr lang="zh-CN" altLang="en-US" sz="105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119" name="同心圆 118"/>
          <p:cNvSpPr/>
          <p:nvPr/>
        </p:nvSpPr>
        <p:spPr>
          <a:xfrm>
            <a:off x="6098243" y="-871523"/>
            <a:ext cx="1768313" cy="1768313"/>
          </a:xfrm>
          <a:prstGeom prst="donut">
            <a:avLst>
              <a:gd name="adj" fmla="val 19394"/>
            </a:avLst>
          </a:prstGeom>
          <a:solidFill>
            <a:srgbClr val="FF724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"/>
              <a:ea typeface="思源黑体 CN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-3107360" y="-3181350"/>
            <a:ext cx="18394252" cy="13220700"/>
            <a:chOff x="-3107360" y="-3181350"/>
            <a:chExt cx="18394252" cy="13220700"/>
          </a:xfrm>
          <a:solidFill>
            <a:srgbClr val="F4F4F4"/>
          </a:solidFill>
        </p:grpSpPr>
        <p:sp>
          <p:nvSpPr>
            <p:cNvPr id="35" name="矩形 34"/>
            <p:cNvSpPr/>
            <p:nvPr/>
          </p:nvSpPr>
          <p:spPr>
            <a:xfrm>
              <a:off x="-3107360" y="-3181350"/>
              <a:ext cx="18394252" cy="318135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-3107360" y="6858000"/>
              <a:ext cx="18394252" cy="318135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-3107360" y="-1799303"/>
              <a:ext cx="18394252" cy="10452508"/>
              <a:chOff x="-3107360" y="-3118504"/>
              <a:chExt cx="18394252" cy="11771709"/>
            </a:xfrm>
            <a:grpFill/>
          </p:grpSpPr>
          <p:sp>
            <p:nvSpPr>
              <p:cNvPr id="38" name="矩形 37"/>
              <p:cNvSpPr/>
              <p:nvPr/>
            </p:nvSpPr>
            <p:spPr>
              <a:xfrm>
                <a:off x="-3107360" y="-3118504"/>
                <a:ext cx="3097429" cy="11771709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"/>
                  <a:ea typeface="思源黑体 CN"/>
                  <a:cs typeface="+mn-cs"/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12189463" y="-3118504"/>
                <a:ext cx="3097429" cy="11771709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"/>
                  <a:ea typeface="思源黑体 CN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885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428676" y="347651"/>
            <a:ext cx="2903532" cy="507831"/>
            <a:chOff x="536964" y="383747"/>
            <a:chExt cx="2903532" cy="507831"/>
          </a:xfrm>
        </p:grpSpPr>
        <p:grpSp>
          <p:nvGrpSpPr>
            <p:cNvPr id="41" name="组合 40"/>
            <p:cNvGrpSpPr/>
            <p:nvPr/>
          </p:nvGrpSpPr>
          <p:grpSpPr>
            <a:xfrm>
              <a:off x="536964" y="392852"/>
              <a:ext cx="595879" cy="433947"/>
              <a:chOff x="974310" y="8"/>
              <a:chExt cx="797219" cy="580571"/>
            </a:xfrm>
          </p:grpSpPr>
          <p:sp>
            <p:nvSpPr>
              <p:cNvPr id="46" name="椭圆 45"/>
              <p:cNvSpPr/>
              <p:nvPr/>
            </p:nvSpPr>
            <p:spPr>
              <a:xfrm rot="2700000">
                <a:off x="974310" y="8"/>
                <a:ext cx="580571" cy="5805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black"/>
                  </a:solidFill>
                  <a:latin typeface="思源黑体 CN"/>
                  <a:ea typeface="思源黑体 CN"/>
                </a:endParaRPr>
              </a:p>
            </p:txBody>
          </p:sp>
          <p:sp>
            <p:nvSpPr>
              <p:cNvPr id="47" name="椭圆 46"/>
              <p:cNvSpPr/>
              <p:nvPr/>
            </p:nvSpPr>
            <p:spPr>
              <a:xfrm rot="2700000">
                <a:off x="1415707" y="217143"/>
                <a:ext cx="355821" cy="355822"/>
              </a:xfrm>
              <a:prstGeom prst="ellipse">
                <a:avLst/>
              </a:prstGeom>
              <a:solidFill>
                <a:srgbClr val="FCC05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black"/>
                  </a:solidFill>
                  <a:latin typeface="思源黑体 CN"/>
                  <a:ea typeface="思源黑体 CN"/>
                </a:endParaRPr>
              </a:p>
            </p:txBody>
          </p:sp>
        </p:grp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5FCFC303-65F5-4843-8245-D1DE7F829D2A}"/>
                </a:ext>
              </a:extLst>
            </p:cNvPr>
            <p:cNvSpPr txBox="1"/>
            <p:nvPr/>
          </p:nvSpPr>
          <p:spPr bwMode="auto">
            <a:xfrm>
              <a:off x="1123162" y="383747"/>
              <a:ext cx="2317334" cy="5078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700" dirty="0">
                  <a:solidFill>
                    <a:prstClr val="black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主要工作</a:t>
              </a:r>
              <a:endParaRPr kumimoji="0" lang="zh-CN" altLang="en-US" sz="27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8788975-9DCA-E3E9-596B-2B5D957964F4}"/>
              </a:ext>
            </a:extLst>
          </p:cNvPr>
          <p:cNvGrpSpPr/>
          <p:nvPr/>
        </p:nvGrpSpPr>
        <p:grpSpPr>
          <a:xfrm>
            <a:off x="7375516" y="3157348"/>
            <a:ext cx="3713003" cy="969944"/>
            <a:chOff x="6954997" y="2220558"/>
            <a:chExt cx="3713003" cy="969944"/>
          </a:xfrm>
        </p:grpSpPr>
        <p:sp>
          <p:nvSpPr>
            <p:cNvPr id="14" name="TextBox 20">
              <a:extLst>
                <a:ext uri="{FF2B5EF4-FFF2-40B4-BE49-F238E27FC236}">
                  <a16:creationId xmlns:a16="http://schemas.microsoft.com/office/drawing/2014/main" id="{4E090D82-9FD8-7741-DFDB-E7F8B61D1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4998" y="2576808"/>
              <a:ext cx="3713002" cy="613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POSans M" panose="00020600040101010101" pitchFamily="18" charset="-122"/>
                  <a:sym typeface="思源黑体 CN Normal" panose="020B0400000000000000" pitchFamily="34" charset="-122"/>
                </a:rPr>
                <a:t>完成系统管理员、分站管理员、配送员三个端口的编码实现。针对分站模块进行单元测试。</a:t>
              </a:r>
            </a:p>
          </p:txBody>
        </p:sp>
        <p:sp>
          <p:nvSpPr>
            <p:cNvPr id="24" name="矩形 21">
              <a:extLst>
                <a:ext uri="{FF2B5EF4-FFF2-40B4-BE49-F238E27FC236}">
                  <a16:creationId xmlns:a16="http://schemas.microsoft.com/office/drawing/2014/main" id="{168D870B-49A0-2AA2-6648-B28B5B664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4997" y="2220558"/>
              <a:ext cx="2878661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OPPOSans M" panose="00020600040101010101" pitchFamily="18" charset="-122"/>
                  <a:sym typeface="思源黑体 CN Normal" panose="020B0400000000000000" pitchFamily="34" charset="-122"/>
                </a:rPr>
                <a:t>分站管理</a:t>
              </a:r>
              <a:r>
                <a:rPr lang="en-US" altLang="zh-CN" sz="2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OPPOSans M" panose="00020600040101010101" pitchFamily="18" charset="-122"/>
                  <a:sym typeface="思源黑体 CN Normal" panose="020B0400000000000000" pitchFamily="34" charset="-122"/>
                </a:rPr>
                <a:t>-</a:t>
              </a:r>
              <a:r>
                <a:rPr lang="zh-CN" altLang="en-US" sz="2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OPPOSans M" panose="00020600040101010101" pitchFamily="18" charset="-122"/>
                  <a:sym typeface="思源黑体 CN Normal" panose="020B0400000000000000" pitchFamily="34" charset="-122"/>
                </a:rPr>
                <a:t>前端</a:t>
              </a:r>
              <a:endParaRPr lang="en-US" altLang="zh-CN" sz="22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OPPOSans M" panose="00020600040101010101" pitchFamily="18" charset="-122"/>
                <a:sym typeface="思源黑体 CN Normal" panose="020B0400000000000000" pitchFamily="3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F782819-6986-7BAC-F891-E3557E3C8374}"/>
              </a:ext>
            </a:extLst>
          </p:cNvPr>
          <p:cNvGrpSpPr/>
          <p:nvPr/>
        </p:nvGrpSpPr>
        <p:grpSpPr>
          <a:xfrm>
            <a:off x="7375516" y="4448899"/>
            <a:ext cx="3713003" cy="692945"/>
            <a:chOff x="6954997" y="2220558"/>
            <a:chExt cx="3713003" cy="692945"/>
          </a:xfrm>
        </p:grpSpPr>
        <p:sp>
          <p:nvSpPr>
            <p:cNvPr id="12" name="TextBox 20">
              <a:extLst>
                <a:ext uri="{FF2B5EF4-FFF2-40B4-BE49-F238E27FC236}">
                  <a16:creationId xmlns:a16="http://schemas.microsoft.com/office/drawing/2014/main" id="{4EFE1354-F852-49B4-D75A-08E635ECC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4998" y="2576808"/>
              <a:ext cx="3713002" cy="336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POSans M" panose="00020600040101010101" pitchFamily="18" charset="-122"/>
                  <a:sym typeface="思源黑体 CN Normal" panose="020B0400000000000000" pitchFamily="34" charset="-122"/>
                </a:rPr>
                <a:t>完成系统管理员端的编码实现，包括前端与后端。</a:t>
              </a:r>
            </a:p>
          </p:txBody>
        </p:sp>
        <p:sp>
          <p:nvSpPr>
            <p:cNvPr id="13" name="矩形 21">
              <a:extLst>
                <a:ext uri="{FF2B5EF4-FFF2-40B4-BE49-F238E27FC236}">
                  <a16:creationId xmlns:a16="http://schemas.microsoft.com/office/drawing/2014/main" id="{2E245CC3-C684-4EFB-CD86-A0BD13B33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4997" y="2220558"/>
              <a:ext cx="2878661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OPPOSans M" panose="00020600040101010101" pitchFamily="18" charset="-122"/>
                  <a:sym typeface="思源黑体 CN Normal" panose="020B0400000000000000" pitchFamily="34" charset="-122"/>
                </a:rPr>
                <a:t>用户中心</a:t>
              </a:r>
              <a:r>
                <a:rPr lang="en-US" altLang="zh-CN" sz="2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OPPOSans M" panose="00020600040101010101" pitchFamily="18" charset="-122"/>
                  <a:sym typeface="思源黑体 CN Normal" panose="020B0400000000000000" pitchFamily="34" charset="-122"/>
                </a:rPr>
                <a:t>-</a:t>
              </a:r>
              <a:r>
                <a:rPr lang="zh-CN" altLang="en-US" sz="2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OPPOSans M" panose="00020600040101010101" pitchFamily="18" charset="-122"/>
                  <a:sym typeface="思源黑体 CN Normal" panose="020B0400000000000000" pitchFamily="34" charset="-122"/>
                </a:rPr>
                <a:t>前后端</a:t>
              </a:r>
              <a:endParaRPr lang="en-US" altLang="zh-CN" sz="22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OPPOSans M" panose="00020600040101010101" pitchFamily="18" charset="-122"/>
                <a:sym typeface="思源黑体 CN Normal" panose="020B0400000000000000" pitchFamily="34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FBA08732-B9C6-39A3-1D21-37F3D2E5A45D}"/>
              </a:ext>
            </a:extLst>
          </p:cNvPr>
          <p:cNvGrpSpPr/>
          <p:nvPr/>
        </p:nvGrpSpPr>
        <p:grpSpPr>
          <a:xfrm>
            <a:off x="7375516" y="1929377"/>
            <a:ext cx="3713003" cy="969944"/>
            <a:chOff x="6954997" y="2220558"/>
            <a:chExt cx="3713003" cy="969944"/>
          </a:xfrm>
        </p:grpSpPr>
        <p:sp>
          <p:nvSpPr>
            <p:cNvPr id="10" name="TextBox 20">
              <a:extLst>
                <a:ext uri="{FF2B5EF4-FFF2-40B4-BE49-F238E27FC236}">
                  <a16:creationId xmlns:a16="http://schemas.microsoft.com/office/drawing/2014/main" id="{501132EE-4EF7-A9A9-9549-73A559073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4998" y="2576808"/>
              <a:ext cx="3713002" cy="613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POSans M" panose="00020600040101010101" pitchFamily="18" charset="-122"/>
                  <a:sym typeface="思源黑体 CN Normal" panose="020B0400000000000000" pitchFamily="34" charset="-122"/>
                </a:rPr>
                <a:t>针对分站和用户中心进行，业务分析、总体设计、详细设计；设计前端动态路由与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POSans M" panose="00020600040101010101" pitchFamily="18" charset="-122"/>
                  <a:sym typeface="思源黑体 CN Normal" panose="020B0400000000000000" pitchFamily="34" charset="-122"/>
                </a:rPr>
                <a:t>store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POSans M" panose="00020600040101010101" pitchFamily="18" charset="-122"/>
                  <a:sym typeface="思源黑体 CN Normal" panose="020B0400000000000000" pitchFamily="34" charset="-122"/>
                </a:rPr>
                <a:t>，进行权限控制。</a:t>
              </a:r>
            </a:p>
          </p:txBody>
        </p:sp>
        <p:sp>
          <p:nvSpPr>
            <p:cNvPr id="11" name="矩形 21">
              <a:extLst>
                <a:ext uri="{FF2B5EF4-FFF2-40B4-BE49-F238E27FC236}">
                  <a16:creationId xmlns:a16="http://schemas.microsoft.com/office/drawing/2014/main" id="{D8A6DB77-5BA9-F9C3-F894-20F49F931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4997" y="2220558"/>
              <a:ext cx="2878661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OPPOSans M" panose="00020600040101010101" pitchFamily="18" charset="-122"/>
                  <a:sym typeface="思源黑体 CN Normal" panose="020B0400000000000000" pitchFamily="34" charset="-122"/>
                </a:rPr>
                <a:t>系统设计</a:t>
              </a:r>
              <a:endParaRPr lang="en-US" altLang="zh-CN" sz="22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OPPOSans M" panose="00020600040101010101" pitchFamily="18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57" name="图形 56">
            <a:extLst>
              <a:ext uri="{FF2B5EF4-FFF2-40B4-BE49-F238E27FC236}">
                <a16:creationId xmlns:a16="http://schemas.microsoft.com/office/drawing/2014/main" id="{8B27F0AF-01D8-4989-DF1C-CF8C0E56F7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12126" y="4497737"/>
            <a:ext cx="614824" cy="614824"/>
          </a:xfrm>
          <a:prstGeom prst="rect">
            <a:avLst/>
          </a:prstGeom>
        </p:spPr>
      </p:pic>
      <p:pic>
        <p:nvPicPr>
          <p:cNvPr id="59" name="图形 58">
            <a:extLst>
              <a:ext uri="{FF2B5EF4-FFF2-40B4-BE49-F238E27FC236}">
                <a16:creationId xmlns:a16="http://schemas.microsoft.com/office/drawing/2014/main" id="{396A900E-F1CE-38B8-633C-752AD8371B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13255" y="1959666"/>
            <a:ext cx="613695" cy="613695"/>
          </a:xfrm>
          <a:prstGeom prst="rect">
            <a:avLst/>
          </a:prstGeom>
        </p:spPr>
      </p:pic>
      <p:pic>
        <p:nvPicPr>
          <p:cNvPr id="61" name="图形 60">
            <a:extLst>
              <a:ext uri="{FF2B5EF4-FFF2-40B4-BE49-F238E27FC236}">
                <a16:creationId xmlns:a16="http://schemas.microsoft.com/office/drawing/2014/main" id="{373EB8B7-A0D0-3CB7-925B-521E3BF7A29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61440" y="3139444"/>
            <a:ext cx="565510" cy="565510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8D0636B6-DF46-8C56-D620-608C31CBF94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201" y="2036866"/>
            <a:ext cx="4623222" cy="337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7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106488" y="1645169"/>
            <a:ext cx="9864726" cy="2811343"/>
            <a:chOff x="1106488" y="1578652"/>
            <a:chExt cx="9864726" cy="2811343"/>
          </a:xfrm>
        </p:grpSpPr>
        <p:sp>
          <p:nvSpPr>
            <p:cNvPr id="2" name="Freeform 5">
              <a:extLst>
                <a:ext uri="{FF2B5EF4-FFF2-40B4-BE49-F238E27FC236}">
                  <a16:creationId xmlns:a16="http://schemas.microsoft.com/office/drawing/2014/main" id="{04994333-C222-4F53-A807-025AD950F7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6038" y="1780145"/>
              <a:ext cx="2057400" cy="712788"/>
            </a:xfrm>
            <a:custGeom>
              <a:avLst/>
              <a:gdLst>
                <a:gd name="T0" fmla="*/ 542 w 548"/>
                <a:gd name="T1" fmla="*/ 171 h 189"/>
                <a:gd name="T2" fmla="*/ 548 w 548"/>
                <a:gd name="T3" fmla="*/ 149 h 189"/>
                <a:gd name="T4" fmla="*/ 449 w 548"/>
                <a:gd name="T5" fmla="*/ 83 h 189"/>
                <a:gd name="T6" fmla="*/ 273 w 548"/>
                <a:gd name="T7" fmla="*/ 0 h 189"/>
                <a:gd name="T8" fmla="*/ 98 w 548"/>
                <a:gd name="T9" fmla="*/ 83 h 189"/>
                <a:gd name="T10" fmla="*/ 0 w 548"/>
                <a:gd name="T11" fmla="*/ 148 h 189"/>
                <a:gd name="T12" fmla="*/ 7 w 548"/>
                <a:gd name="T13" fmla="*/ 176 h 189"/>
                <a:gd name="T14" fmla="*/ 6 w 548"/>
                <a:gd name="T15" fmla="*/ 188 h 189"/>
                <a:gd name="T16" fmla="*/ 125 w 548"/>
                <a:gd name="T17" fmla="*/ 112 h 189"/>
                <a:gd name="T18" fmla="*/ 273 w 548"/>
                <a:gd name="T19" fmla="*/ 40 h 189"/>
                <a:gd name="T20" fmla="*/ 421 w 548"/>
                <a:gd name="T21" fmla="*/ 112 h 189"/>
                <a:gd name="T22" fmla="*/ 543 w 548"/>
                <a:gd name="T23" fmla="*/ 189 h 189"/>
                <a:gd name="T24" fmla="*/ 542 w 548"/>
                <a:gd name="T25" fmla="*/ 171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8" h="189">
                  <a:moveTo>
                    <a:pt x="542" y="171"/>
                  </a:moveTo>
                  <a:cubicBezTo>
                    <a:pt x="542" y="163"/>
                    <a:pt x="545" y="156"/>
                    <a:pt x="548" y="149"/>
                  </a:cubicBezTo>
                  <a:cubicBezTo>
                    <a:pt x="506" y="138"/>
                    <a:pt x="479" y="112"/>
                    <a:pt x="449" y="83"/>
                  </a:cubicBezTo>
                  <a:cubicBezTo>
                    <a:pt x="408" y="44"/>
                    <a:pt x="362" y="0"/>
                    <a:pt x="273" y="0"/>
                  </a:cubicBezTo>
                  <a:cubicBezTo>
                    <a:pt x="184" y="0"/>
                    <a:pt x="138" y="44"/>
                    <a:pt x="98" y="83"/>
                  </a:cubicBezTo>
                  <a:cubicBezTo>
                    <a:pt x="68" y="111"/>
                    <a:pt x="41" y="137"/>
                    <a:pt x="0" y="148"/>
                  </a:cubicBezTo>
                  <a:cubicBezTo>
                    <a:pt x="5" y="157"/>
                    <a:pt x="7" y="166"/>
                    <a:pt x="7" y="176"/>
                  </a:cubicBezTo>
                  <a:cubicBezTo>
                    <a:pt x="7" y="180"/>
                    <a:pt x="7" y="184"/>
                    <a:pt x="6" y="188"/>
                  </a:cubicBezTo>
                  <a:cubicBezTo>
                    <a:pt x="60" y="174"/>
                    <a:pt x="94" y="142"/>
                    <a:pt x="125" y="112"/>
                  </a:cubicBezTo>
                  <a:cubicBezTo>
                    <a:pt x="165" y="73"/>
                    <a:pt x="200" y="40"/>
                    <a:pt x="273" y="40"/>
                  </a:cubicBezTo>
                  <a:cubicBezTo>
                    <a:pt x="346" y="40"/>
                    <a:pt x="381" y="73"/>
                    <a:pt x="421" y="112"/>
                  </a:cubicBezTo>
                  <a:cubicBezTo>
                    <a:pt x="452" y="142"/>
                    <a:pt x="487" y="176"/>
                    <a:pt x="543" y="189"/>
                  </a:cubicBezTo>
                  <a:cubicBezTo>
                    <a:pt x="542" y="183"/>
                    <a:pt x="541" y="177"/>
                    <a:pt x="542" y="17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3" name="Freeform 6">
              <a:extLst>
                <a:ext uri="{FF2B5EF4-FFF2-40B4-BE49-F238E27FC236}">
                  <a16:creationId xmlns:a16="http://schemas.microsoft.com/office/drawing/2014/main" id="{F9B2B3DB-B3C3-487B-9095-B32FDE6E0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3626" y="1780145"/>
              <a:ext cx="2055813" cy="719138"/>
            </a:xfrm>
            <a:custGeom>
              <a:avLst/>
              <a:gdLst>
                <a:gd name="T0" fmla="*/ 540 w 548"/>
                <a:gd name="T1" fmla="*/ 171 h 191"/>
                <a:gd name="T2" fmla="*/ 548 w 548"/>
                <a:gd name="T3" fmla="*/ 147 h 191"/>
                <a:gd name="T4" fmla="*/ 456 w 548"/>
                <a:gd name="T5" fmla="*/ 83 h 191"/>
                <a:gd name="T6" fmla="*/ 281 w 548"/>
                <a:gd name="T7" fmla="*/ 0 h 191"/>
                <a:gd name="T8" fmla="*/ 105 w 548"/>
                <a:gd name="T9" fmla="*/ 83 h 191"/>
                <a:gd name="T10" fmla="*/ 0 w 548"/>
                <a:gd name="T11" fmla="*/ 151 h 191"/>
                <a:gd name="T12" fmla="*/ 6 w 548"/>
                <a:gd name="T13" fmla="*/ 176 h 191"/>
                <a:gd name="T14" fmla="*/ 4 w 548"/>
                <a:gd name="T15" fmla="*/ 191 h 191"/>
                <a:gd name="T16" fmla="*/ 133 w 548"/>
                <a:gd name="T17" fmla="*/ 112 h 191"/>
                <a:gd name="T18" fmla="*/ 281 w 548"/>
                <a:gd name="T19" fmla="*/ 40 h 191"/>
                <a:gd name="T20" fmla="*/ 429 w 548"/>
                <a:gd name="T21" fmla="*/ 112 h 191"/>
                <a:gd name="T22" fmla="*/ 541 w 548"/>
                <a:gd name="T23" fmla="*/ 186 h 191"/>
                <a:gd name="T24" fmla="*/ 540 w 548"/>
                <a:gd name="T25" fmla="*/ 17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8" h="191">
                  <a:moveTo>
                    <a:pt x="540" y="171"/>
                  </a:moveTo>
                  <a:cubicBezTo>
                    <a:pt x="541" y="162"/>
                    <a:pt x="544" y="154"/>
                    <a:pt x="548" y="147"/>
                  </a:cubicBezTo>
                  <a:cubicBezTo>
                    <a:pt x="510" y="135"/>
                    <a:pt x="485" y="110"/>
                    <a:pt x="456" y="83"/>
                  </a:cubicBezTo>
                  <a:cubicBezTo>
                    <a:pt x="416" y="44"/>
                    <a:pt x="370" y="0"/>
                    <a:pt x="281" y="0"/>
                  </a:cubicBezTo>
                  <a:cubicBezTo>
                    <a:pt x="192" y="0"/>
                    <a:pt x="146" y="44"/>
                    <a:pt x="105" y="83"/>
                  </a:cubicBezTo>
                  <a:cubicBezTo>
                    <a:pt x="74" y="113"/>
                    <a:pt x="46" y="140"/>
                    <a:pt x="0" y="151"/>
                  </a:cubicBezTo>
                  <a:cubicBezTo>
                    <a:pt x="4" y="158"/>
                    <a:pt x="6" y="167"/>
                    <a:pt x="6" y="176"/>
                  </a:cubicBezTo>
                  <a:cubicBezTo>
                    <a:pt x="6" y="181"/>
                    <a:pt x="5" y="186"/>
                    <a:pt x="4" y="191"/>
                  </a:cubicBezTo>
                  <a:cubicBezTo>
                    <a:pt x="64" y="178"/>
                    <a:pt x="100" y="143"/>
                    <a:pt x="133" y="112"/>
                  </a:cubicBezTo>
                  <a:cubicBezTo>
                    <a:pt x="173" y="73"/>
                    <a:pt x="208" y="40"/>
                    <a:pt x="281" y="40"/>
                  </a:cubicBezTo>
                  <a:cubicBezTo>
                    <a:pt x="354" y="40"/>
                    <a:pt x="388" y="73"/>
                    <a:pt x="429" y="112"/>
                  </a:cubicBezTo>
                  <a:cubicBezTo>
                    <a:pt x="458" y="140"/>
                    <a:pt x="491" y="172"/>
                    <a:pt x="541" y="186"/>
                  </a:cubicBezTo>
                  <a:cubicBezTo>
                    <a:pt x="540" y="181"/>
                    <a:pt x="540" y="176"/>
                    <a:pt x="540" y="17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7999AAD3-3A54-462F-B15B-CC1CF4160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4726" y="1780145"/>
              <a:ext cx="1106488" cy="712788"/>
            </a:xfrm>
            <a:custGeom>
              <a:avLst/>
              <a:gdLst>
                <a:gd name="T0" fmla="*/ 275 w 295"/>
                <a:gd name="T1" fmla="*/ 0 h 189"/>
                <a:gd name="T2" fmla="*/ 99 w 295"/>
                <a:gd name="T3" fmla="*/ 83 h 189"/>
                <a:gd name="T4" fmla="*/ 0 w 295"/>
                <a:gd name="T5" fmla="*/ 149 h 189"/>
                <a:gd name="T6" fmla="*/ 6 w 295"/>
                <a:gd name="T7" fmla="*/ 176 h 189"/>
                <a:gd name="T8" fmla="*/ 5 w 295"/>
                <a:gd name="T9" fmla="*/ 189 h 189"/>
                <a:gd name="T10" fmla="*/ 127 w 295"/>
                <a:gd name="T11" fmla="*/ 112 h 189"/>
                <a:gd name="T12" fmla="*/ 275 w 295"/>
                <a:gd name="T13" fmla="*/ 40 h 189"/>
                <a:gd name="T14" fmla="*/ 295 w 295"/>
                <a:gd name="T15" fmla="*/ 20 h 189"/>
                <a:gd name="T16" fmla="*/ 275 w 295"/>
                <a:gd name="T17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189">
                  <a:moveTo>
                    <a:pt x="275" y="0"/>
                  </a:moveTo>
                  <a:cubicBezTo>
                    <a:pt x="186" y="0"/>
                    <a:pt x="140" y="44"/>
                    <a:pt x="99" y="83"/>
                  </a:cubicBezTo>
                  <a:cubicBezTo>
                    <a:pt x="69" y="112"/>
                    <a:pt x="42" y="138"/>
                    <a:pt x="0" y="149"/>
                  </a:cubicBezTo>
                  <a:cubicBezTo>
                    <a:pt x="4" y="157"/>
                    <a:pt x="6" y="166"/>
                    <a:pt x="6" y="176"/>
                  </a:cubicBezTo>
                  <a:cubicBezTo>
                    <a:pt x="6" y="181"/>
                    <a:pt x="6" y="185"/>
                    <a:pt x="5" y="189"/>
                  </a:cubicBezTo>
                  <a:cubicBezTo>
                    <a:pt x="60" y="176"/>
                    <a:pt x="95" y="142"/>
                    <a:pt x="127" y="112"/>
                  </a:cubicBezTo>
                  <a:cubicBezTo>
                    <a:pt x="167" y="73"/>
                    <a:pt x="202" y="40"/>
                    <a:pt x="275" y="40"/>
                  </a:cubicBezTo>
                  <a:cubicBezTo>
                    <a:pt x="286" y="40"/>
                    <a:pt x="295" y="31"/>
                    <a:pt x="295" y="20"/>
                  </a:cubicBezTo>
                  <a:cubicBezTo>
                    <a:pt x="295" y="9"/>
                    <a:pt x="286" y="0"/>
                    <a:pt x="275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E2FFCD49-9C5E-45F0-9AB7-117BF835E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7138" y="1780145"/>
              <a:ext cx="1985963" cy="701675"/>
            </a:xfrm>
            <a:custGeom>
              <a:avLst/>
              <a:gdLst>
                <a:gd name="T0" fmla="*/ 520 w 529"/>
                <a:gd name="T1" fmla="*/ 171 h 186"/>
                <a:gd name="T2" fmla="*/ 529 w 529"/>
                <a:gd name="T3" fmla="*/ 145 h 186"/>
                <a:gd name="T4" fmla="*/ 442 w 529"/>
                <a:gd name="T5" fmla="*/ 83 h 186"/>
                <a:gd name="T6" fmla="*/ 267 w 529"/>
                <a:gd name="T7" fmla="*/ 0 h 186"/>
                <a:gd name="T8" fmla="*/ 91 w 529"/>
                <a:gd name="T9" fmla="*/ 83 h 186"/>
                <a:gd name="T10" fmla="*/ 0 w 529"/>
                <a:gd name="T11" fmla="*/ 147 h 186"/>
                <a:gd name="T12" fmla="*/ 8 w 529"/>
                <a:gd name="T13" fmla="*/ 176 h 186"/>
                <a:gd name="T14" fmla="*/ 7 w 529"/>
                <a:gd name="T15" fmla="*/ 186 h 186"/>
                <a:gd name="T16" fmla="*/ 119 w 529"/>
                <a:gd name="T17" fmla="*/ 112 h 186"/>
                <a:gd name="T18" fmla="*/ 267 w 529"/>
                <a:gd name="T19" fmla="*/ 40 h 186"/>
                <a:gd name="T20" fmla="*/ 415 w 529"/>
                <a:gd name="T21" fmla="*/ 112 h 186"/>
                <a:gd name="T22" fmla="*/ 520 w 529"/>
                <a:gd name="T23" fmla="*/ 184 h 186"/>
                <a:gd name="T24" fmla="*/ 520 w 529"/>
                <a:gd name="T25" fmla="*/ 17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9" h="186">
                  <a:moveTo>
                    <a:pt x="520" y="171"/>
                  </a:moveTo>
                  <a:cubicBezTo>
                    <a:pt x="521" y="162"/>
                    <a:pt x="524" y="153"/>
                    <a:pt x="529" y="145"/>
                  </a:cubicBezTo>
                  <a:cubicBezTo>
                    <a:pt x="494" y="132"/>
                    <a:pt x="469" y="109"/>
                    <a:pt x="442" y="83"/>
                  </a:cubicBezTo>
                  <a:cubicBezTo>
                    <a:pt x="402" y="44"/>
                    <a:pt x="356" y="0"/>
                    <a:pt x="267" y="0"/>
                  </a:cubicBezTo>
                  <a:cubicBezTo>
                    <a:pt x="178" y="0"/>
                    <a:pt x="132" y="44"/>
                    <a:pt x="91" y="83"/>
                  </a:cubicBezTo>
                  <a:cubicBezTo>
                    <a:pt x="63" y="110"/>
                    <a:pt x="38" y="135"/>
                    <a:pt x="0" y="147"/>
                  </a:cubicBezTo>
                  <a:cubicBezTo>
                    <a:pt x="5" y="155"/>
                    <a:pt x="8" y="165"/>
                    <a:pt x="8" y="176"/>
                  </a:cubicBezTo>
                  <a:cubicBezTo>
                    <a:pt x="8" y="180"/>
                    <a:pt x="7" y="183"/>
                    <a:pt x="7" y="186"/>
                  </a:cubicBezTo>
                  <a:cubicBezTo>
                    <a:pt x="57" y="172"/>
                    <a:pt x="89" y="140"/>
                    <a:pt x="119" y="112"/>
                  </a:cubicBezTo>
                  <a:cubicBezTo>
                    <a:pt x="159" y="73"/>
                    <a:pt x="194" y="40"/>
                    <a:pt x="267" y="40"/>
                  </a:cubicBezTo>
                  <a:cubicBezTo>
                    <a:pt x="340" y="40"/>
                    <a:pt x="374" y="73"/>
                    <a:pt x="415" y="112"/>
                  </a:cubicBezTo>
                  <a:cubicBezTo>
                    <a:pt x="443" y="139"/>
                    <a:pt x="474" y="169"/>
                    <a:pt x="520" y="184"/>
                  </a:cubicBezTo>
                  <a:cubicBezTo>
                    <a:pt x="520" y="180"/>
                    <a:pt x="520" y="176"/>
                    <a:pt x="520" y="17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52086D9B-1642-468D-840D-468A12E8A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488" y="1780145"/>
              <a:ext cx="1085850" cy="704850"/>
            </a:xfrm>
            <a:custGeom>
              <a:avLst/>
              <a:gdLst>
                <a:gd name="T0" fmla="*/ 282 w 289"/>
                <a:gd name="T1" fmla="*/ 171 h 187"/>
                <a:gd name="T2" fmla="*/ 289 w 289"/>
                <a:gd name="T3" fmla="*/ 147 h 187"/>
                <a:gd name="T4" fmla="*/ 196 w 289"/>
                <a:gd name="T5" fmla="*/ 83 h 187"/>
                <a:gd name="T6" fmla="*/ 20 w 289"/>
                <a:gd name="T7" fmla="*/ 0 h 187"/>
                <a:gd name="T8" fmla="*/ 0 w 289"/>
                <a:gd name="T9" fmla="*/ 20 h 187"/>
                <a:gd name="T10" fmla="*/ 20 w 289"/>
                <a:gd name="T11" fmla="*/ 40 h 187"/>
                <a:gd name="T12" fmla="*/ 168 w 289"/>
                <a:gd name="T13" fmla="*/ 112 h 187"/>
                <a:gd name="T14" fmla="*/ 283 w 289"/>
                <a:gd name="T15" fmla="*/ 187 h 187"/>
                <a:gd name="T16" fmla="*/ 282 w 289"/>
                <a:gd name="T17" fmla="*/ 171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187">
                  <a:moveTo>
                    <a:pt x="282" y="171"/>
                  </a:moveTo>
                  <a:cubicBezTo>
                    <a:pt x="283" y="163"/>
                    <a:pt x="286" y="155"/>
                    <a:pt x="289" y="147"/>
                  </a:cubicBezTo>
                  <a:cubicBezTo>
                    <a:pt x="251" y="135"/>
                    <a:pt x="225" y="111"/>
                    <a:pt x="196" y="83"/>
                  </a:cubicBezTo>
                  <a:cubicBezTo>
                    <a:pt x="155" y="44"/>
                    <a:pt x="109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93" y="40"/>
                    <a:pt x="128" y="73"/>
                    <a:pt x="168" y="112"/>
                  </a:cubicBezTo>
                  <a:cubicBezTo>
                    <a:pt x="198" y="141"/>
                    <a:pt x="232" y="173"/>
                    <a:pt x="283" y="187"/>
                  </a:cubicBezTo>
                  <a:cubicBezTo>
                    <a:pt x="282" y="182"/>
                    <a:pt x="282" y="177"/>
                    <a:pt x="282" y="17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grpSp>
          <p:nvGrpSpPr>
            <p:cNvPr id="7" name="Group 15">
              <a:extLst>
                <a:ext uri="{FF2B5EF4-FFF2-40B4-BE49-F238E27FC236}">
                  <a16:creationId xmlns:a16="http://schemas.microsoft.com/office/drawing/2014/main" id="{A55D9B28-A68F-48CA-863A-97F88BD86AFF}"/>
                </a:ext>
              </a:extLst>
            </p:cNvPr>
            <p:cNvGrpSpPr/>
            <p:nvPr/>
          </p:nvGrpSpPr>
          <p:grpSpPr>
            <a:xfrm>
              <a:off x="1797051" y="2243695"/>
              <a:ext cx="1182688" cy="2146300"/>
              <a:chOff x="1854201" y="2590800"/>
              <a:chExt cx="1182688" cy="2146300"/>
            </a:xfrm>
          </p:grpSpPr>
          <p:sp>
            <p:nvSpPr>
              <p:cNvPr id="8" name="Freeform 10">
                <a:extLst>
                  <a:ext uri="{FF2B5EF4-FFF2-40B4-BE49-F238E27FC236}">
                    <a16:creationId xmlns:a16="http://schemas.microsoft.com/office/drawing/2014/main" id="{0FC2811E-97CB-45FF-8634-E1562B0E4F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4201" y="3660775"/>
                <a:ext cx="1182688" cy="1076325"/>
              </a:xfrm>
              <a:custGeom>
                <a:avLst/>
                <a:gdLst>
                  <a:gd name="T0" fmla="*/ 315 w 315"/>
                  <a:gd name="T1" fmla="*/ 230 h 286"/>
                  <a:gd name="T2" fmla="*/ 315 w 315"/>
                  <a:gd name="T3" fmla="*/ 0 h 286"/>
                  <a:gd name="T4" fmla="*/ 0 w 315"/>
                  <a:gd name="T5" fmla="*/ 0 h 286"/>
                  <a:gd name="T6" fmla="*/ 0 w 315"/>
                  <a:gd name="T7" fmla="*/ 230 h 286"/>
                  <a:gd name="T8" fmla="*/ 56 w 315"/>
                  <a:gd name="T9" fmla="*/ 286 h 286"/>
                  <a:gd name="T10" fmla="*/ 259 w 315"/>
                  <a:gd name="T11" fmla="*/ 286 h 286"/>
                  <a:gd name="T12" fmla="*/ 315 w 315"/>
                  <a:gd name="T13" fmla="*/ 23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5" h="286">
                    <a:moveTo>
                      <a:pt x="315" y="230"/>
                    </a:moveTo>
                    <a:cubicBezTo>
                      <a:pt x="315" y="0"/>
                      <a:pt x="315" y="0"/>
                      <a:pt x="31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30"/>
                      <a:pt x="0" y="230"/>
                      <a:pt x="0" y="230"/>
                    </a:cubicBezTo>
                    <a:cubicBezTo>
                      <a:pt x="0" y="261"/>
                      <a:pt x="25" y="286"/>
                      <a:pt x="56" y="286"/>
                    </a:cubicBezTo>
                    <a:cubicBezTo>
                      <a:pt x="259" y="286"/>
                      <a:pt x="259" y="286"/>
                      <a:pt x="259" y="286"/>
                    </a:cubicBezTo>
                    <a:cubicBezTo>
                      <a:pt x="290" y="286"/>
                      <a:pt x="315" y="261"/>
                      <a:pt x="315" y="2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9" name="Rectangle 11">
                <a:extLst>
                  <a:ext uri="{FF2B5EF4-FFF2-40B4-BE49-F238E27FC236}">
                    <a16:creationId xmlns:a16="http://schemas.microsoft.com/office/drawing/2014/main" id="{5BCA325C-841E-4476-B4F3-01EDCE2FE6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4201" y="3660775"/>
                <a:ext cx="1182688" cy="17621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10" name="Freeform 12">
                <a:extLst>
                  <a:ext uri="{FF2B5EF4-FFF2-40B4-BE49-F238E27FC236}">
                    <a16:creationId xmlns:a16="http://schemas.microsoft.com/office/drawing/2014/main" id="{F06EC756-FD05-452C-9A76-2D9A9CA50F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0613" y="2703513"/>
                <a:ext cx="173038" cy="173038"/>
              </a:xfrm>
              <a:custGeom>
                <a:avLst/>
                <a:gdLst>
                  <a:gd name="T0" fmla="*/ 23 w 46"/>
                  <a:gd name="T1" fmla="*/ 46 h 46"/>
                  <a:gd name="T2" fmla="*/ 23 w 46"/>
                  <a:gd name="T3" fmla="*/ 46 h 46"/>
                  <a:gd name="T4" fmla="*/ 0 w 46"/>
                  <a:gd name="T5" fmla="*/ 23 h 46"/>
                  <a:gd name="T6" fmla="*/ 0 w 46"/>
                  <a:gd name="T7" fmla="*/ 23 h 46"/>
                  <a:gd name="T8" fmla="*/ 23 w 46"/>
                  <a:gd name="T9" fmla="*/ 0 h 46"/>
                  <a:gd name="T10" fmla="*/ 23 w 46"/>
                  <a:gd name="T11" fmla="*/ 0 h 46"/>
                  <a:gd name="T12" fmla="*/ 46 w 46"/>
                  <a:gd name="T13" fmla="*/ 23 h 46"/>
                  <a:gd name="T14" fmla="*/ 46 w 46"/>
                  <a:gd name="T15" fmla="*/ 23 h 46"/>
                  <a:gd name="T16" fmla="*/ 23 w 46"/>
                  <a:gd name="T1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" h="46">
                    <a:moveTo>
                      <a:pt x="23" y="46"/>
                    </a:move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6"/>
                      <a:pt x="0" y="36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5" y="0"/>
                      <a:pt x="46" y="10"/>
                      <a:pt x="46" y="23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46" y="36"/>
                      <a:pt x="35" y="46"/>
                      <a:pt x="23" y="4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E16A35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11" name="Freeform 13">
                <a:extLst>
                  <a:ext uri="{FF2B5EF4-FFF2-40B4-BE49-F238E27FC236}">
                    <a16:creationId xmlns:a16="http://schemas.microsoft.com/office/drawing/2014/main" id="{1BF03DC6-7A3B-4966-8BF1-94F8C9812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41551" y="2590800"/>
                <a:ext cx="404813" cy="1174750"/>
              </a:xfrm>
              <a:custGeom>
                <a:avLst/>
                <a:gdLst>
                  <a:gd name="T0" fmla="*/ 45 w 108"/>
                  <a:gd name="T1" fmla="*/ 312 h 312"/>
                  <a:gd name="T2" fmla="*/ 45 w 108"/>
                  <a:gd name="T3" fmla="*/ 147 h 312"/>
                  <a:gd name="T4" fmla="*/ 20 w 108"/>
                  <a:gd name="T5" fmla="*/ 94 h 312"/>
                  <a:gd name="T6" fmla="*/ 1 w 108"/>
                  <a:gd name="T7" fmla="*/ 49 h 312"/>
                  <a:gd name="T8" fmla="*/ 49 w 108"/>
                  <a:gd name="T9" fmla="*/ 0 h 312"/>
                  <a:gd name="T10" fmla="*/ 55 w 108"/>
                  <a:gd name="T11" fmla="*/ 0 h 312"/>
                  <a:gd name="T12" fmla="*/ 108 w 108"/>
                  <a:gd name="T13" fmla="*/ 53 h 312"/>
                  <a:gd name="T14" fmla="*/ 89 w 108"/>
                  <a:gd name="T15" fmla="*/ 95 h 312"/>
                  <a:gd name="T16" fmla="*/ 64 w 108"/>
                  <a:gd name="T17" fmla="*/ 147 h 312"/>
                  <a:gd name="T18" fmla="*/ 64 w 108"/>
                  <a:gd name="T19" fmla="*/ 312 h 312"/>
                  <a:gd name="T20" fmla="*/ 45 w 108"/>
                  <a:gd name="T21" fmla="*/ 312 h 312"/>
                  <a:gd name="T22" fmla="*/ 55 w 108"/>
                  <a:gd name="T23" fmla="*/ 19 h 312"/>
                  <a:gd name="T24" fmla="*/ 20 w 108"/>
                  <a:gd name="T25" fmla="*/ 53 h 312"/>
                  <a:gd name="T26" fmla="*/ 55 w 108"/>
                  <a:gd name="T27" fmla="*/ 88 h 312"/>
                  <a:gd name="T28" fmla="*/ 89 w 108"/>
                  <a:gd name="T29" fmla="*/ 53 h 312"/>
                  <a:gd name="T30" fmla="*/ 55 w 108"/>
                  <a:gd name="T31" fmla="*/ 19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8" h="312">
                    <a:moveTo>
                      <a:pt x="45" y="312"/>
                    </a:moveTo>
                    <a:cubicBezTo>
                      <a:pt x="45" y="147"/>
                      <a:pt x="45" y="147"/>
                      <a:pt x="45" y="147"/>
                    </a:cubicBezTo>
                    <a:cubicBezTo>
                      <a:pt x="45" y="127"/>
                      <a:pt x="36" y="108"/>
                      <a:pt x="20" y="94"/>
                    </a:cubicBezTo>
                    <a:cubicBezTo>
                      <a:pt x="7" y="83"/>
                      <a:pt x="0" y="66"/>
                      <a:pt x="1" y="49"/>
                    </a:cubicBezTo>
                    <a:cubicBezTo>
                      <a:pt x="3" y="23"/>
                      <a:pt x="23" y="3"/>
                      <a:pt x="49" y="0"/>
                    </a:cubicBezTo>
                    <a:cubicBezTo>
                      <a:pt x="51" y="0"/>
                      <a:pt x="53" y="0"/>
                      <a:pt x="55" y="0"/>
                    </a:cubicBezTo>
                    <a:cubicBezTo>
                      <a:pt x="84" y="0"/>
                      <a:pt x="108" y="24"/>
                      <a:pt x="108" y="53"/>
                    </a:cubicBezTo>
                    <a:cubicBezTo>
                      <a:pt x="108" y="69"/>
                      <a:pt x="101" y="84"/>
                      <a:pt x="89" y="95"/>
                    </a:cubicBezTo>
                    <a:cubicBezTo>
                      <a:pt x="73" y="107"/>
                      <a:pt x="64" y="126"/>
                      <a:pt x="64" y="147"/>
                    </a:cubicBezTo>
                    <a:cubicBezTo>
                      <a:pt x="64" y="312"/>
                      <a:pt x="64" y="312"/>
                      <a:pt x="64" y="312"/>
                    </a:cubicBezTo>
                    <a:lnTo>
                      <a:pt x="45" y="312"/>
                    </a:lnTo>
                    <a:close/>
                    <a:moveTo>
                      <a:pt x="55" y="19"/>
                    </a:moveTo>
                    <a:cubicBezTo>
                      <a:pt x="36" y="19"/>
                      <a:pt x="20" y="34"/>
                      <a:pt x="20" y="53"/>
                    </a:cubicBezTo>
                    <a:cubicBezTo>
                      <a:pt x="20" y="72"/>
                      <a:pt x="36" y="88"/>
                      <a:pt x="55" y="88"/>
                    </a:cubicBezTo>
                    <a:cubicBezTo>
                      <a:pt x="74" y="88"/>
                      <a:pt x="89" y="72"/>
                      <a:pt x="89" y="53"/>
                    </a:cubicBezTo>
                    <a:cubicBezTo>
                      <a:pt x="89" y="34"/>
                      <a:pt x="74" y="19"/>
                      <a:pt x="55" y="1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endParaRPr>
              </a:p>
            </p:txBody>
          </p:sp>
        </p:grpSp>
        <p:grpSp>
          <p:nvGrpSpPr>
            <p:cNvPr id="14" name="Group 16">
              <a:extLst>
                <a:ext uri="{FF2B5EF4-FFF2-40B4-BE49-F238E27FC236}">
                  <a16:creationId xmlns:a16="http://schemas.microsoft.com/office/drawing/2014/main" id="{4FC65372-9CBD-4246-86D8-6BE980E8F510}"/>
                </a:ext>
              </a:extLst>
            </p:cNvPr>
            <p:cNvGrpSpPr/>
            <p:nvPr/>
          </p:nvGrpSpPr>
          <p:grpSpPr>
            <a:xfrm>
              <a:off x="4247357" y="2243695"/>
              <a:ext cx="1182688" cy="2146300"/>
              <a:chOff x="1854201" y="2590800"/>
              <a:chExt cx="1182688" cy="2146300"/>
            </a:xfrm>
          </p:grpSpPr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3E4F4712-C10F-4629-8CBA-CF410F3C3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4201" y="3660775"/>
                <a:ext cx="1182688" cy="1076325"/>
              </a:xfrm>
              <a:custGeom>
                <a:avLst/>
                <a:gdLst>
                  <a:gd name="T0" fmla="*/ 315 w 315"/>
                  <a:gd name="T1" fmla="*/ 230 h 286"/>
                  <a:gd name="T2" fmla="*/ 315 w 315"/>
                  <a:gd name="T3" fmla="*/ 0 h 286"/>
                  <a:gd name="T4" fmla="*/ 0 w 315"/>
                  <a:gd name="T5" fmla="*/ 0 h 286"/>
                  <a:gd name="T6" fmla="*/ 0 w 315"/>
                  <a:gd name="T7" fmla="*/ 230 h 286"/>
                  <a:gd name="T8" fmla="*/ 56 w 315"/>
                  <a:gd name="T9" fmla="*/ 286 h 286"/>
                  <a:gd name="T10" fmla="*/ 259 w 315"/>
                  <a:gd name="T11" fmla="*/ 286 h 286"/>
                  <a:gd name="T12" fmla="*/ 315 w 315"/>
                  <a:gd name="T13" fmla="*/ 23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5" h="286">
                    <a:moveTo>
                      <a:pt x="315" y="230"/>
                    </a:moveTo>
                    <a:cubicBezTo>
                      <a:pt x="315" y="0"/>
                      <a:pt x="315" y="0"/>
                      <a:pt x="31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30"/>
                      <a:pt x="0" y="230"/>
                      <a:pt x="0" y="230"/>
                    </a:cubicBezTo>
                    <a:cubicBezTo>
                      <a:pt x="0" y="261"/>
                      <a:pt x="25" y="286"/>
                      <a:pt x="56" y="286"/>
                    </a:cubicBezTo>
                    <a:cubicBezTo>
                      <a:pt x="259" y="286"/>
                      <a:pt x="259" y="286"/>
                      <a:pt x="259" y="286"/>
                    </a:cubicBezTo>
                    <a:cubicBezTo>
                      <a:pt x="290" y="286"/>
                      <a:pt x="315" y="261"/>
                      <a:pt x="315" y="23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16" name="Rectangle 11">
                <a:extLst>
                  <a:ext uri="{FF2B5EF4-FFF2-40B4-BE49-F238E27FC236}">
                    <a16:creationId xmlns:a16="http://schemas.microsoft.com/office/drawing/2014/main" id="{9C529565-121E-490E-8150-6B0617AF9B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4201" y="3660775"/>
                <a:ext cx="1182688" cy="17621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17" name="Freeform 12">
                <a:extLst>
                  <a:ext uri="{FF2B5EF4-FFF2-40B4-BE49-F238E27FC236}">
                    <a16:creationId xmlns:a16="http://schemas.microsoft.com/office/drawing/2014/main" id="{FC09DB91-FB3B-4630-AD3D-D6241A06C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0613" y="2703513"/>
                <a:ext cx="173038" cy="173038"/>
              </a:xfrm>
              <a:custGeom>
                <a:avLst/>
                <a:gdLst>
                  <a:gd name="T0" fmla="*/ 23 w 46"/>
                  <a:gd name="T1" fmla="*/ 46 h 46"/>
                  <a:gd name="T2" fmla="*/ 23 w 46"/>
                  <a:gd name="T3" fmla="*/ 46 h 46"/>
                  <a:gd name="T4" fmla="*/ 0 w 46"/>
                  <a:gd name="T5" fmla="*/ 23 h 46"/>
                  <a:gd name="T6" fmla="*/ 0 w 46"/>
                  <a:gd name="T7" fmla="*/ 23 h 46"/>
                  <a:gd name="T8" fmla="*/ 23 w 46"/>
                  <a:gd name="T9" fmla="*/ 0 h 46"/>
                  <a:gd name="T10" fmla="*/ 23 w 46"/>
                  <a:gd name="T11" fmla="*/ 0 h 46"/>
                  <a:gd name="T12" fmla="*/ 46 w 46"/>
                  <a:gd name="T13" fmla="*/ 23 h 46"/>
                  <a:gd name="T14" fmla="*/ 46 w 46"/>
                  <a:gd name="T15" fmla="*/ 23 h 46"/>
                  <a:gd name="T16" fmla="*/ 23 w 46"/>
                  <a:gd name="T1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" h="46">
                    <a:moveTo>
                      <a:pt x="23" y="46"/>
                    </a:move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6"/>
                      <a:pt x="0" y="36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5" y="0"/>
                      <a:pt x="46" y="10"/>
                      <a:pt x="46" y="23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46" y="36"/>
                      <a:pt x="35" y="46"/>
                      <a:pt x="23" y="4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16A35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18" name="Freeform 13">
                <a:extLst>
                  <a:ext uri="{FF2B5EF4-FFF2-40B4-BE49-F238E27FC236}">
                    <a16:creationId xmlns:a16="http://schemas.microsoft.com/office/drawing/2014/main" id="{A74A8D97-9243-485D-BECD-1ADE863AE2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41551" y="2590800"/>
                <a:ext cx="404813" cy="1174750"/>
              </a:xfrm>
              <a:custGeom>
                <a:avLst/>
                <a:gdLst>
                  <a:gd name="T0" fmla="*/ 45 w 108"/>
                  <a:gd name="T1" fmla="*/ 312 h 312"/>
                  <a:gd name="T2" fmla="*/ 45 w 108"/>
                  <a:gd name="T3" fmla="*/ 147 h 312"/>
                  <a:gd name="T4" fmla="*/ 20 w 108"/>
                  <a:gd name="T5" fmla="*/ 94 h 312"/>
                  <a:gd name="T6" fmla="*/ 1 w 108"/>
                  <a:gd name="T7" fmla="*/ 49 h 312"/>
                  <a:gd name="T8" fmla="*/ 49 w 108"/>
                  <a:gd name="T9" fmla="*/ 0 h 312"/>
                  <a:gd name="T10" fmla="*/ 55 w 108"/>
                  <a:gd name="T11" fmla="*/ 0 h 312"/>
                  <a:gd name="T12" fmla="*/ 108 w 108"/>
                  <a:gd name="T13" fmla="*/ 53 h 312"/>
                  <a:gd name="T14" fmla="*/ 89 w 108"/>
                  <a:gd name="T15" fmla="*/ 95 h 312"/>
                  <a:gd name="T16" fmla="*/ 64 w 108"/>
                  <a:gd name="T17" fmla="*/ 147 h 312"/>
                  <a:gd name="T18" fmla="*/ 64 w 108"/>
                  <a:gd name="T19" fmla="*/ 312 h 312"/>
                  <a:gd name="T20" fmla="*/ 45 w 108"/>
                  <a:gd name="T21" fmla="*/ 312 h 312"/>
                  <a:gd name="T22" fmla="*/ 55 w 108"/>
                  <a:gd name="T23" fmla="*/ 19 h 312"/>
                  <a:gd name="T24" fmla="*/ 20 w 108"/>
                  <a:gd name="T25" fmla="*/ 53 h 312"/>
                  <a:gd name="T26" fmla="*/ 55 w 108"/>
                  <a:gd name="T27" fmla="*/ 88 h 312"/>
                  <a:gd name="T28" fmla="*/ 89 w 108"/>
                  <a:gd name="T29" fmla="*/ 53 h 312"/>
                  <a:gd name="T30" fmla="*/ 55 w 108"/>
                  <a:gd name="T31" fmla="*/ 19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8" h="312">
                    <a:moveTo>
                      <a:pt x="45" y="312"/>
                    </a:moveTo>
                    <a:cubicBezTo>
                      <a:pt x="45" y="147"/>
                      <a:pt x="45" y="147"/>
                      <a:pt x="45" y="147"/>
                    </a:cubicBezTo>
                    <a:cubicBezTo>
                      <a:pt x="45" y="127"/>
                      <a:pt x="36" y="108"/>
                      <a:pt x="20" y="94"/>
                    </a:cubicBezTo>
                    <a:cubicBezTo>
                      <a:pt x="7" y="83"/>
                      <a:pt x="0" y="66"/>
                      <a:pt x="1" y="49"/>
                    </a:cubicBezTo>
                    <a:cubicBezTo>
                      <a:pt x="3" y="23"/>
                      <a:pt x="23" y="3"/>
                      <a:pt x="49" y="0"/>
                    </a:cubicBezTo>
                    <a:cubicBezTo>
                      <a:pt x="51" y="0"/>
                      <a:pt x="53" y="0"/>
                      <a:pt x="55" y="0"/>
                    </a:cubicBezTo>
                    <a:cubicBezTo>
                      <a:pt x="84" y="0"/>
                      <a:pt x="108" y="24"/>
                      <a:pt x="108" y="53"/>
                    </a:cubicBezTo>
                    <a:cubicBezTo>
                      <a:pt x="108" y="69"/>
                      <a:pt x="101" y="84"/>
                      <a:pt x="89" y="95"/>
                    </a:cubicBezTo>
                    <a:cubicBezTo>
                      <a:pt x="73" y="107"/>
                      <a:pt x="64" y="126"/>
                      <a:pt x="64" y="147"/>
                    </a:cubicBezTo>
                    <a:cubicBezTo>
                      <a:pt x="64" y="312"/>
                      <a:pt x="64" y="312"/>
                      <a:pt x="64" y="312"/>
                    </a:cubicBezTo>
                    <a:lnTo>
                      <a:pt x="45" y="312"/>
                    </a:lnTo>
                    <a:close/>
                    <a:moveTo>
                      <a:pt x="55" y="19"/>
                    </a:moveTo>
                    <a:cubicBezTo>
                      <a:pt x="36" y="19"/>
                      <a:pt x="20" y="34"/>
                      <a:pt x="20" y="53"/>
                    </a:cubicBezTo>
                    <a:cubicBezTo>
                      <a:pt x="20" y="72"/>
                      <a:pt x="36" y="88"/>
                      <a:pt x="55" y="88"/>
                    </a:cubicBezTo>
                    <a:cubicBezTo>
                      <a:pt x="74" y="88"/>
                      <a:pt x="89" y="72"/>
                      <a:pt x="89" y="53"/>
                    </a:cubicBezTo>
                    <a:cubicBezTo>
                      <a:pt x="89" y="34"/>
                      <a:pt x="74" y="19"/>
                      <a:pt x="55" y="1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endParaRPr>
              </a:p>
            </p:txBody>
          </p:sp>
        </p:grpSp>
        <p:grpSp>
          <p:nvGrpSpPr>
            <p:cNvPr id="21" name="Group 23">
              <a:extLst>
                <a:ext uri="{FF2B5EF4-FFF2-40B4-BE49-F238E27FC236}">
                  <a16:creationId xmlns:a16="http://schemas.microsoft.com/office/drawing/2014/main" id="{BBBFECE1-C12E-4583-ACD0-3FF655BD4648}"/>
                </a:ext>
              </a:extLst>
            </p:cNvPr>
            <p:cNvGrpSpPr/>
            <p:nvPr/>
          </p:nvGrpSpPr>
          <p:grpSpPr>
            <a:xfrm>
              <a:off x="6621463" y="2243695"/>
              <a:ext cx="1182688" cy="2146300"/>
              <a:chOff x="1854201" y="2590800"/>
              <a:chExt cx="1182688" cy="2146300"/>
            </a:xfrm>
          </p:grpSpPr>
          <p:sp>
            <p:nvSpPr>
              <p:cNvPr id="22" name="Freeform 10">
                <a:extLst>
                  <a:ext uri="{FF2B5EF4-FFF2-40B4-BE49-F238E27FC236}">
                    <a16:creationId xmlns:a16="http://schemas.microsoft.com/office/drawing/2014/main" id="{975C175D-47AA-4082-ADA2-B6A8777572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4201" y="3660775"/>
                <a:ext cx="1182688" cy="1076325"/>
              </a:xfrm>
              <a:custGeom>
                <a:avLst/>
                <a:gdLst>
                  <a:gd name="T0" fmla="*/ 315 w 315"/>
                  <a:gd name="T1" fmla="*/ 230 h 286"/>
                  <a:gd name="T2" fmla="*/ 315 w 315"/>
                  <a:gd name="T3" fmla="*/ 0 h 286"/>
                  <a:gd name="T4" fmla="*/ 0 w 315"/>
                  <a:gd name="T5" fmla="*/ 0 h 286"/>
                  <a:gd name="T6" fmla="*/ 0 w 315"/>
                  <a:gd name="T7" fmla="*/ 230 h 286"/>
                  <a:gd name="T8" fmla="*/ 56 w 315"/>
                  <a:gd name="T9" fmla="*/ 286 h 286"/>
                  <a:gd name="T10" fmla="*/ 259 w 315"/>
                  <a:gd name="T11" fmla="*/ 286 h 286"/>
                  <a:gd name="T12" fmla="*/ 315 w 315"/>
                  <a:gd name="T13" fmla="*/ 23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5" h="286">
                    <a:moveTo>
                      <a:pt x="315" y="230"/>
                    </a:moveTo>
                    <a:cubicBezTo>
                      <a:pt x="315" y="0"/>
                      <a:pt x="315" y="0"/>
                      <a:pt x="31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30"/>
                      <a:pt x="0" y="230"/>
                      <a:pt x="0" y="230"/>
                    </a:cubicBezTo>
                    <a:cubicBezTo>
                      <a:pt x="0" y="261"/>
                      <a:pt x="25" y="286"/>
                      <a:pt x="56" y="286"/>
                    </a:cubicBezTo>
                    <a:cubicBezTo>
                      <a:pt x="259" y="286"/>
                      <a:pt x="259" y="286"/>
                      <a:pt x="259" y="286"/>
                    </a:cubicBezTo>
                    <a:cubicBezTo>
                      <a:pt x="290" y="286"/>
                      <a:pt x="315" y="261"/>
                      <a:pt x="315" y="2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23" name="Rectangle 11">
                <a:extLst>
                  <a:ext uri="{FF2B5EF4-FFF2-40B4-BE49-F238E27FC236}">
                    <a16:creationId xmlns:a16="http://schemas.microsoft.com/office/drawing/2014/main" id="{1567F2F8-5AFD-48E8-BEBD-3C3F758DCF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4201" y="3660775"/>
                <a:ext cx="1182688" cy="17621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24" name="Freeform 12">
                <a:extLst>
                  <a:ext uri="{FF2B5EF4-FFF2-40B4-BE49-F238E27FC236}">
                    <a16:creationId xmlns:a16="http://schemas.microsoft.com/office/drawing/2014/main" id="{D6A60096-5B05-4D1F-AAC2-6DFBF433CA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0613" y="2703513"/>
                <a:ext cx="173038" cy="173038"/>
              </a:xfrm>
              <a:custGeom>
                <a:avLst/>
                <a:gdLst>
                  <a:gd name="T0" fmla="*/ 23 w 46"/>
                  <a:gd name="T1" fmla="*/ 46 h 46"/>
                  <a:gd name="T2" fmla="*/ 23 w 46"/>
                  <a:gd name="T3" fmla="*/ 46 h 46"/>
                  <a:gd name="T4" fmla="*/ 0 w 46"/>
                  <a:gd name="T5" fmla="*/ 23 h 46"/>
                  <a:gd name="T6" fmla="*/ 0 w 46"/>
                  <a:gd name="T7" fmla="*/ 23 h 46"/>
                  <a:gd name="T8" fmla="*/ 23 w 46"/>
                  <a:gd name="T9" fmla="*/ 0 h 46"/>
                  <a:gd name="T10" fmla="*/ 23 w 46"/>
                  <a:gd name="T11" fmla="*/ 0 h 46"/>
                  <a:gd name="T12" fmla="*/ 46 w 46"/>
                  <a:gd name="T13" fmla="*/ 23 h 46"/>
                  <a:gd name="T14" fmla="*/ 46 w 46"/>
                  <a:gd name="T15" fmla="*/ 23 h 46"/>
                  <a:gd name="T16" fmla="*/ 23 w 46"/>
                  <a:gd name="T1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" h="46">
                    <a:moveTo>
                      <a:pt x="23" y="46"/>
                    </a:move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6"/>
                      <a:pt x="0" y="36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5" y="0"/>
                      <a:pt x="46" y="10"/>
                      <a:pt x="46" y="23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46" y="36"/>
                      <a:pt x="35" y="46"/>
                      <a:pt x="23" y="4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25" name="Freeform 13">
                <a:extLst>
                  <a:ext uri="{FF2B5EF4-FFF2-40B4-BE49-F238E27FC236}">
                    <a16:creationId xmlns:a16="http://schemas.microsoft.com/office/drawing/2014/main" id="{C5CB27E3-59F1-4695-924D-6552BAF9FD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41551" y="2590800"/>
                <a:ext cx="404813" cy="1174750"/>
              </a:xfrm>
              <a:custGeom>
                <a:avLst/>
                <a:gdLst>
                  <a:gd name="T0" fmla="*/ 45 w 108"/>
                  <a:gd name="T1" fmla="*/ 312 h 312"/>
                  <a:gd name="T2" fmla="*/ 45 w 108"/>
                  <a:gd name="T3" fmla="*/ 147 h 312"/>
                  <a:gd name="T4" fmla="*/ 20 w 108"/>
                  <a:gd name="T5" fmla="*/ 94 h 312"/>
                  <a:gd name="T6" fmla="*/ 1 w 108"/>
                  <a:gd name="T7" fmla="*/ 49 h 312"/>
                  <a:gd name="T8" fmla="*/ 49 w 108"/>
                  <a:gd name="T9" fmla="*/ 0 h 312"/>
                  <a:gd name="T10" fmla="*/ 55 w 108"/>
                  <a:gd name="T11" fmla="*/ 0 h 312"/>
                  <a:gd name="T12" fmla="*/ 108 w 108"/>
                  <a:gd name="T13" fmla="*/ 53 h 312"/>
                  <a:gd name="T14" fmla="*/ 89 w 108"/>
                  <a:gd name="T15" fmla="*/ 95 h 312"/>
                  <a:gd name="T16" fmla="*/ 64 w 108"/>
                  <a:gd name="T17" fmla="*/ 147 h 312"/>
                  <a:gd name="T18" fmla="*/ 64 w 108"/>
                  <a:gd name="T19" fmla="*/ 312 h 312"/>
                  <a:gd name="T20" fmla="*/ 45 w 108"/>
                  <a:gd name="T21" fmla="*/ 312 h 312"/>
                  <a:gd name="T22" fmla="*/ 55 w 108"/>
                  <a:gd name="T23" fmla="*/ 19 h 312"/>
                  <a:gd name="T24" fmla="*/ 20 w 108"/>
                  <a:gd name="T25" fmla="*/ 53 h 312"/>
                  <a:gd name="T26" fmla="*/ 55 w 108"/>
                  <a:gd name="T27" fmla="*/ 88 h 312"/>
                  <a:gd name="T28" fmla="*/ 89 w 108"/>
                  <a:gd name="T29" fmla="*/ 53 h 312"/>
                  <a:gd name="T30" fmla="*/ 55 w 108"/>
                  <a:gd name="T31" fmla="*/ 19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8" h="312">
                    <a:moveTo>
                      <a:pt x="45" y="312"/>
                    </a:moveTo>
                    <a:cubicBezTo>
                      <a:pt x="45" y="147"/>
                      <a:pt x="45" y="147"/>
                      <a:pt x="45" y="147"/>
                    </a:cubicBezTo>
                    <a:cubicBezTo>
                      <a:pt x="45" y="127"/>
                      <a:pt x="36" y="108"/>
                      <a:pt x="20" y="94"/>
                    </a:cubicBezTo>
                    <a:cubicBezTo>
                      <a:pt x="7" y="83"/>
                      <a:pt x="0" y="66"/>
                      <a:pt x="1" y="49"/>
                    </a:cubicBezTo>
                    <a:cubicBezTo>
                      <a:pt x="3" y="23"/>
                      <a:pt x="23" y="3"/>
                      <a:pt x="49" y="0"/>
                    </a:cubicBezTo>
                    <a:cubicBezTo>
                      <a:pt x="51" y="0"/>
                      <a:pt x="53" y="0"/>
                      <a:pt x="55" y="0"/>
                    </a:cubicBezTo>
                    <a:cubicBezTo>
                      <a:pt x="84" y="0"/>
                      <a:pt x="108" y="24"/>
                      <a:pt x="108" y="53"/>
                    </a:cubicBezTo>
                    <a:cubicBezTo>
                      <a:pt x="108" y="69"/>
                      <a:pt x="101" y="84"/>
                      <a:pt x="89" y="95"/>
                    </a:cubicBezTo>
                    <a:cubicBezTo>
                      <a:pt x="73" y="107"/>
                      <a:pt x="64" y="126"/>
                      <a:pt x="64" y="147"/>
                    </a:cubicBezTo>
                    <a:cubicBezTo>
                      <a:pt x="64" y="312"/>
                      <a:pt x="64" y="312"/>
                      <a:pt x="64" y="312"/>
                    </a:cubicBezTo>
                    <a:lnTo>
                      <a:pt x="45" y="312"/>
                    </a:lnTo>
                    <a:close/>
                    <a:moveTo>
                      <a:pt x="55" y="19"/>
                    </a:moveTo>
                    <a:cubicBezTo>
                      <a:pt x="36" y="19"/>
                      <a:pt x="20" y="34"/>
                      <a:pt x="20" y="53"/>
                    </a:cubicBezTo>
                    <a:cubicBezTo>
                      <a:pt x="20" y="72"/>
                      <a:pt x="36" y="88"/>
                      <a:pt x="55" y="88"/>
                    </a:cubicBezTo>
                    <a:cubicBezTo>
                      <a:pt x="74" y="88"/>
                      <a:pt x="89" y="72"/>
                      <a:pt x="89" y="53"/>
                    </a:cubicBezTo>
                    <a:cubicBezTo>
                      <a:pt x="89" y="34"/>
                      <a:pt x="74" y="19"/>
                      <a:pt x="55" y="1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endParaRPr>
              </a:p>
            </p:txBody>
          </p:sp>
        </p:grpSp>
        <p:grpSp>
          <p:nvGrpSpPr>
            <p:cNvPr id="28" name="Group 30">
              <a:extLst>
                <a:ext uri="{FF2B5EF4-FFF2-40B4-BE49-F238E27FC236}">
                  <a16:creationId xmlns:a16="http://schemas.microsoft.com/office/drawing/2014/main" id="{F69AFE56-B5BF-4865-AE94-8742B141FE09}"/>
                </a:ext>
              </a:extLst>
            </p:cNvPr>
            <p:cNvGrpSpPr/>
            <p:nvPr/>
          </p:nvGrpSpPr>
          <p:grpSpPr>
            <a:xfrm>
              <a:off x="9075739" y="2243695"/>
              <a:ext cx="1182688" cy="2146300"/>
              <a:chOff x="1854201" y="2590800"/>
              <a:chExt cx="1182688" cy="2146300"/>
            </a:xfrm>
          </p:grpSpPr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2B028A07-2B63-4B9D-B951-76C0860E8C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4201" y="3660775"/>
                <a:ext cx="1182688" cy="1076325"/>
              </a:xfrm>
              <a:custGeom>
                <a:avLst/>
                <a:gdLst>
                  <a:gd name="T0" fmla="*/ 315 w 315"/>
                  <a:gd name="T1" fmla="*/ 230 h 286"/>
                  <a:gd name="T2" fmla="*/ 315 w 315"/>
                  <a:gd name="T3" fmla="*/ 0 h 286"/>
                  <a:gd name="T4" fmla="*/ 0 w 315"/>
                  <a:gd name="T5" fmla="*/ 0 h 286"/>
                  <a:gd name="T6" fmla="*/ 0 w 315"/>
                  <a:gd name="T7" fmla="*/ 230 h 286"/>
                  <a:gd name="T8" fmla="*/ 56 w 315"/>
                  <a:gd name="T9" fmla="*/ 286 h 286"/>
                  <a:gd name="T10" fmla="*/ 259 w 315"/>
                  <a:gd name="T11" fmla="*/ 286 h 286"/>
                  <a:gd name="T12" fmla="*/ 315 w 315"/>
                  <a:gd name="T13" fmla="*/ 23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5" h="286">
                    <a:moveTo>
                      <a:pt x="315" y="230"/>
                    </a:moveTo>
                    <a:cubicBezTo>
                      <a:pt x="315" y="0"/>
                      <a:pt x="315" y="0"/>
                      <a:pt x="31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30"/>
                      <a:pt x="0" y="230"/>
                      <a:pt x="0" y="230"/>
                    </a:cubicBezTo>
                    <a:cubicBezTo>
                      <a:pt x="0" y="261"/>
                      <a:pt x="25" y="286"/>
                      <a:pt x="56" y="286"/>
                    </a:cubicBezTo>
                    <a:cubicBezTo>
                      <a:pt x="259" y="286"/>
                      <a:pt x="259" y="286"/>
                      <a:pt x="259" y="286"/>
                    </a:cubicBezTo>
                    <a:cubicBezTo>
                      <a:pt x="290" y="286"/>
                      <a:pt x="315" y="261"/>
                      <a:pt x="315" y="2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30" name="Rectangle 11">
                <a:extLst>
                  <a:ext uri="{FF2B5EF4-FFF2-40B4-BE49-F238E27FC236}">
                    <a16:creationId xmlns:a16="http://schemas.microsoft.com/office/drawing/2014/main" id="{13057B44-A588-4D04-9004-73344272A8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4201" y="3660775"/>
                <a:ext cx="1182688" cy="17621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364DC0C4-E31E-4E44-84CF-FBAC8043DA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0613" y="2703513"/>
                <a:ext cx="173038" cy="173038"/>
              </a:xfrm>
              <a:custGeom>
                <a:avLst/>
                <a:gdLst>
                  <a:gd name="T0" fmla="*/ 23 w 46"/>
                  <a:gd name="T1" fmla="*/ 46 h 46"/>
                  <a:gd name="T2" fmla="*/ 23 w 46"/>
                  <a:gd name="T3" fmla="*/ 46 h 46"/>
                  <a:gd name="T4" fmla="*/ 0 w 46"/>
                  <a:gd name="T5" fmla="*/ 23 h 46"/>
                  <a:gd name="T6" fmla="*/ 0 w 46"/>
                  <a:gd name="T7" fmla="*/ 23 h 46"/>
                  <a:gd name="T8" fmla="*/ 23 w 46"/>
                  <a:gd name="T9" fmla="*/ 0 h 46"/>
                  <a:gd name="T10" fmla="*/ 23 w 46"/>
                  <a:gd name="T11" fmla="*/ 0 h 46"/>
                  <a:gd name="T12" fmla="*/ 46 w 46"/>
                  <a:gd name="T13" fmla="*/ 23 h 46"/>
                  <a:gd name="T14" fmla="*/ 46 w 46"/>
                  <a:gd name="T15" fmla="*/ 23 h 46"/>
                  <a:gd name="T16" fmla="*/ 23 w 46"/>
                  <a:gd name="T1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" h="46">
                    <a:moveTo>
                      <a:pt x="23" y="46"/>
                    </a:move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6"/>
                      <a:pt x="0" y="36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5" y="0"/>
                      <a:pt x="46" y="10"/>
                      <a:pt x="46" y="23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46" y="36"/>
                      <a:pt x="35" y="46"/>
                      <a:pt x="23" y="4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D6DB326D-C314-47D0-A596-44F170E54B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41551" y="2590800"/>
                <a:ext cx="404813" cy="1174750"/>
              </a:xfrm>
              <a:custGeom>
                <a:avLst/>
                <a:gdLst>
                  <a:gd name="T0" fmla="*/ 45 w 108"/>
                  <a:gd name="T1" fmla="*/ 312 h 312"/>
                  <a:gd name="T2" fmla="*/ 45 w 108"/>
                  <a:gd name="T3" fmla="*/ 147 h 312"/>
                  <a:gd name="T4" fmla="*/ 20 w 108"/>
                  <a:gd name="T5" fmla="*/ 94 h 312"/>
                  <a:gd name="T6" fmla="*/ 1 w 108"/>
                  <a:gd name="T7" fmla="*/ 49 h 312"/>
                  <a:gd name="T8" fmla="*/ 49 w 108"/>
                  <a:gd name="T9" fmla="*/ 0 h 312"/>
                  <a:gd name="T10" fmla="*/ 55 w 108"/>
                  <a:gd name="T11" fmla="*/ 0 h 312"/>
                  <a:gd name="T12" fmla="*/ 108 w 108"/>
                  <a:gd name="T13" fmla="*/ 53 h 312"/>
                  <a:gd name="T14" fmla="*/ 89 w 108"/>
                  <a:gd name="T15" fmla="*/ 95 h 312"/>
                  <a:gd name="T16" fmla="*/ 64 w 108"/>
                  <a:gd name="T17" fmla="*/ 147 h 312"/>
                  <a:gd name="T18" fmla="*/ 64 w 108"/>
                  <a:gd name="T19" fmla="*/ 312 h 312"/>
                  <a:gd name="T20" fmla="*/ 45 w 108"/>
                  <a:gd name="T21" fmla="*/ 312 h 312"/>
                  <a:gd name="T22" fmla="*/ 55 w 108"/>
                  <a:gd name="T23" fmla="*/ 19 h 312"/>
                  <a:gd name="T24" fmla="*/ 20 w 108"/>
                  <a:gd name="T25" fmla="*/ 53 h 312"/>
                  <a:gd name="T26" fmla="*/ 55 w 108"/>
                  <a:gd name="T27" fmla="*/ 88 h 312"/>
                  <a:gd name="T28" fmla="*/ 89 w 108"/>
                  <a:gd name="T29" fmla="*/ 53 h 312"/>
                  <a:gd name="T30" fmla="*/ 55 w 108"/>
                  <a:gd name="T31" fmla="*/ 19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8" h="312">
                    <a:moveTo>
                      <a:pt x="45" y="312"/>
                    </a:moveTo>
                    <a:cubicBezTo>
                      <a:pt x="45" y="147"/>
                      <a:pt x="45" y="147"/>
                      <a:pt x="45" y="147"/>
                    </a:cubicBezTo>
                    <a:cubicBezTo>
                      <a:pt x="45" y="127"/>
                      <a:pt x="36" y="108"/>
                      <a:pt x="20" y="94"/>
                    </a:cubicBezTo>
                    <a:cubicBezTo>
                      <a:pt x="7" y="83"/>
                      <a:pt x="0" y="66"/>
                      <a:pt x="1" y="49"/>
                    </a:cubicBezTo>
                    <a:cubicBezTo>
                      <a:pt x="3" y="23"/>
                      <a:pt x="23" y="3"/>
                      <a:pt x="49" y="0"/>
                    </a:cubicBezTo>
                    <a:cubicBezTo>
                      <a:pt x="51" y="0"/>
                      <a:pt x="53" y="0"/>
                      <a:pt x="55" y="0"/>
                    </a:cubicBezTo>
                    <a:cubicBezTo>
                      <a:pt x="84" y="0"/>
                      <a:pt x="108" y="24"/>
                      <a:pt x="108" y="53"/>
                    </a:cubicBezTo>
                    <a:cubicBezTo>
                      <a:pt x="108" y="69"/>
                      <a:pt x="101" y="84"/>
                      <a:pt x="89" y="95"/>
                    </a:cubicBezTo>
                    <a:cubicBezTo>
                      <a:pt x="73" y="107"/>
                      <a:pt x="64" y="126"/>
                      <a:pt x="64" y="147"/>
                    </a:cubicBezTo>
                    <a:cubicBezTo>
                      <a:pt x="64" y="312"/>
                      <a:pt x="64" y="312"/>
                      <a:pt x="64" y="312"/>
                    </a:cubicBezTo>
                    <a:lnTo>
                      <a:pt x="45" y="312"/>
                    </a:lnTo>
                    <a:close/>
                    <a:moveTo>
                      <a:pt x="55" y="19"/>
                    </a:moveTo>
                    <a:cubicBezTo>
                      <a:pt x="36" y="19"/>
                      <a:pt x="20" y="34"/>
                      <a:pt x="20" y="53"/>
                    </a:cubicBezTo>
                    <a:cubicBezTo>
                      <a:pt x="20" y="72"/>
                      <a:pt x="36" y="88"/>
                      <a:pt x="55" y="88"/>
                    </a:cubicBezTo>
                    <a:cubicBezTo>
                      <a:pt x="74" y="88"/>
                      <a:pt x="89" y="72"/>
                      <a:pt x="89" y="53"/>
                    </a:cubicBezTo>
                    <a:cubicBezTo>
                      <a:pt x="89" y="34"/>
                      <a:pt x="74" y="19"/>
                      <a:pt x="55" y="1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7FE6B568-1F44-4A1F-AC55-CE99655973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7763" y="3713163"/>
                <a:ext cx="60325" cy="63500"/>
              </a:xfrm>
              <a:custGeom>
                <a:avLst/>
                <a:gdLst>
                  <a:gd name="T0" fmla="*/ 8 w 16"/>
                  <a:gd name="T1" fmla="*/ 17 h 17"/>
                  <a:gd name="T2" fmla="*/ 8 w 16"/>
                  <a:gd name="T3" fmla="*/ 17 h 17"/>
                  <a:gd name="T4" fmla="*/ 0 w 16"/>
                  <a:gd name="T5" fmla="*/ 8 h 17"/>
                  <a:gd name="T6" fmla="*/ 0 w 16"/>
                  <a:gd name="T7" fmla="*/ 8 h 17"/>
                  <a:gd name="T8" fmla="*/ 8 w 16"/>
                  <a:gd name="T9" fmla="*/ 0 h 17"/>
                  <a:gd name="T10" fmla="*/ 8 w 16"/>
                  <a:gd name="T11" fmla="*/ 0 h 17"/>
                  <a:gd name="T12" fmla="*/ 16 w 16"/>
                  <a:gd name="T13" fmla="*/ 8 h 17"/>
                  <a:gd name="T14" fmla="*/ 16 w 16"/>
                  <a:gd name="T15" fmla="*/ 8 h 17"/>
                  <a:gd name="T16" fmla="*/ 8 w 16"/>
                  <a:gd name="T1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7">
                    <a:moveTo>
                      <a:pt x="8" y="17"/>
                    </a:move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2" y="0"/>
                      <a:pt x="16" y="4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13"/>
                      <a:pt x="12" y="17"/>
                      <a:pt x="8" y="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endParaRPr>
              </a:p>
            </p:txBody>
          </p:sp>
        </p:grpSp>
        <p:grpSp>
          <p:nvGrpSpPr>
            <p:cNvPr id="39" name="Group 46">
              <a:extLst>
                <a:ext uri="{FF2B5EF4-FFF2-40B4-BE49-F238E27FC236}">
                  <a16:creationId xmlns:a16="http://schemas.microsoft.com/office/drawing/2014/main" id="{05B1EDDC-E8B0-441D-B6FC-AA87B1EC9089}"/>
                </a:ext>
              </a:extLst>
            </p:cNvPr>
            <p:cNvGrpSpPr/>
            <p:nvPr/>
          </p:nvGrpSpPr>
          <p:grpSpPr>
            <a:xfrm>
              <a:off x="2063257" y="3586326"/>
              <a:ext cx="647100" cy="650656"/>
              <a:chOff x="5402263" y="3448050"/>
              <a:chExt cx="577849" cy="581025"/>
            </a:xfrm>
            <a:solidFill>
              <a:schemeClr val="bg1"/>
            </a:solidFill>
          </p:grpSpPr>
          <p:sp>
            <p:nvSpPr>
              <p:cNvPr id="40" name="Freeform 217">
                <a:extLst>
                  <a:ext uri="{FF2B5EF4-FFF2-40B4-BE49-F238E27FC236}">
                    <a16:creationId xmlns:a16="http://schemas.microsoft.com/office/drawing/2014/main" id="{1CD74AE5-FFB4-4F5D-A549-85598C26B0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2263" y="3636963"/>
                <a:ext cx="77787" cy="28575"/>
              </a:xfrm>
              <a:custGeom>
                <a:avLst/>
                <a:gdLst>
                  <a:gd name="T0" fmla="*/ 88 w 494"/>
                  <a:gd name="T1" fmla="*/ 0 h 177"/>
                  <a:gd name="T2" fmla="*/ 406 w 494"/>
                  <a:gd name="T3" fmla="*/ 0 h 177"/>
                  <a:gd name="T4" fmla="*/ 429 w 494"/>
                  <a:gd name="T5" fmla="*/ 3 h 177"/>
                  <a:gd name="T6" fmla="*/ 450 w 494"/>
                  <a:gd name="T7" fmla="*/ 12 h 177"/>
                  <a:gd name="T8" fmla="*/ 469 w 494"/>
                  <a:gd name="T9" fmla="*/ 25 h 177"/>
                  <a:gd name="T10" fmla="*/ 482 w 494"/>
                  <a:gd name="T11" fmla="*/ 43 h 177"/>
                  <a:gd name="T12" fmla="*/ 491 w 494"/>
                  <a:gd name="T13" fmla="*/ 65 h 177"/>
                  <a:gd name="T14" fmla="*/ 494 w 494"/>
                  <a:gd name="T15" fmla="*/ 89 h 177"/>
                  <a:gd name="T16" fmla="*/ 491 w 494"/>
                  <a:gd name="T17" fmla="*/ 112 h 177"/>
                  <a:gd name="T18" fmla="*/ 482 w 494"/>
                  <a:gd name="T19" fmla="*/ 133 h 177"/>
                  <a:gd name="T20" fmla="*/ 469 w 494"/>
                  <a:gd name="T21" fmla="*/ 151 h 177"/>
                  <a:gd name="T22" fmla="*/ 450 w 494"/>
                  <a:gd name="T23" fmla="*/ 165 h 177"/>
                  <a:gd name="T24" fmla="*/ 429 w 494"/>
                  <a:gd name="T25" fmla="*/ 174 h 177"/>
                  <a:gd name="T26" fmla="*/ 406 w 494"/>
                  <a:gd name="T27" fmla="*/ 177 h 177"/>
                  <a:gd name="T28" fmla="*/ 88 w 494"/>
                  <a:gd name="T29" fmla="*/ 177 h 177"/>
                  <a:gd name="T30" fmla="*/ 65 w 494"/>
                  <a:gd name="T31" fmla="*/ 174 h 177"/>
                  <a:gd name="T32" fmla="*/ 44 w 494"/>
                  <a:gd name="T33" fmla="*/ 165 h 177"/>
                  <a:gd name="T34" fmla="*/ 25 w 494"/>
                  <a:gd name="T35" fmla="*/ 151 h 177"/>
                  <a:gd name="T36" fmla="*/ 12 w 494"/>
                  <a:gd name="T37" fmla="*/ 133 h 177"/>
                  <a:gd name="T38" fmla="*/ 3 w 494"/>
                  <a:gd name="T39" fmla="*/ 112 h 177"/>
                  <a:gd name="T40" fmla="*/ 0 w 494"/>
                  <a:gd name="T41" fmla="*/ 89 h 177"/>
                  <a:gd name="T42" fmla="*/ 3 w 494"/>
                  <a:gd name="T43" fmla="*/ 65 h 177"/>
                  <a:gd name="T44" fmla="*/ 12 w 494"/>
                  <a:gd name="T45" fmla="*/ 43 h 177"/>
                  <a:gd name="T46" fmla="*/ 25 w 494"/>
                  <a:gd name="T47" fmla="*/ 25 h 177"/>
                  <a:gd name="T48" fmla="*/ 44 w 494"/>
                  <a:gd name="T49" fmla="*/ 12 h 177"/>
                  <a:gd name="T50" fmla="*/ 65 w 494"/>
                  <a:gd name="T51" fmla="*/ 3 h 177"/>
                  <a:gd name="T52" fmla="*/ 88 w 494"/>
                  <a:gd name="T53" fmla="*/ 0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94" h="177">
                    <a:moveTo>
                      <a:pt x="88" y="0"/>
                    </a:moveTo>
                    <a:lnTo>
                      <a:pt x="406" y="0"/>
                    </a:lnTo>
                    <a:lnTo>
                      <a:pt x="429" y="3"/>
                    </a:lnTo>
                    <a:lnTo>
                      <a:pt x="450" y="12"/>
                    </a:lnTo>
                    <a:lnTo>
                      <a:pt x="469" y="25"/>
                    </a:lnTo>
                    <a:lnTo>
                      <a:pt x="482" y="43"/>
                    </a:lnTo>
                    <a:lnTo>
                      <a:pt x="491" y="65"/>
                    </a:lnTo>
                    <a:lnTo>
                      <a:pt x="494" y="89"/>
                    </a:lnTo>
                    <a:lnTo>
                      <a:pt x="491" y="112"/>
                    </a:lnTo>
                    <a:lnTo>
                      <a:pt x="482" y="133"/>
                    </a:lnTo>
                    <a:lnTo>
                      <a:pt x="469" y="151"/>
                    </a:lnTo>
                    <a:lnTo>
                      <a:pt x="450" y="165"/>
                    </a:lnTo>
                    <a:lnTo>
                      <a:pt x="429" y="174"/>
                    </a:lnTo>
                    <a:lnTo>
                      <a:pt x="406" y="177"/>
                    </a:lnTo>
                    <a:lnTo>
                      <a:pt x="88" y="177"/>
                    </a:lnTo>
                    <a:lnTo>
                      <a:pt x="65" y="174"/>
                    </a:lnTo>
                    <a:lnTo>
                      <a:pt x="44" y="165"/>
                    </a:lnTo>
                    <a:lnTo>
                      <a:pt x="25" y="151"/>
                    </a:lnTo>
                    <a:lnTo>
                      <a:pt x="12" y="133"/>
                    </a:lnTo>
                    <a:lnTo>
                      <a:pt x="3" y="112"/>
                    </a:lnTo>
                    <a:lnTo>
                      <a:pt x="0" y="89"/>
                    </a:lnTo>
                    <a:lnTo>
                      <a:pt x="3" y="65"/>
                    </a:lnTo>
                    <a:lnTo>
                      <a:pt x="12" y="43"/>
                    </a:lnTo>
                    <a:lnTo>
                      <a:pt x="25" y="25"/>
                    </a:lnTo>
                    <a:lnTo>
                      <a:pt x="44" y="12"/>
                    </a:lnTo>
                    <a:lnTo>
                      <a:pt x="65" y="3"/>
                    </a:lnTo>
                    <a:lnTo>
                      <a:pt x="8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41" name="Freeform 218">
                <a:extLst>
                  <a:ext uri="{FF2B5EF4-FFF2-40B4-BE49-F238E27FC236}">
                    <a16:creationId xmlns:a16="http://schemas.microsoft.com/office/drawing/2014/main" id="{E1915155-B43F-4316-89E5-60FC2235A1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2325" y="3636963"/>
                <a:ext cx="77787" cy="28575"/>
              </a:xfrm>
              <a:custGeom>
                <a:avLst/>
                <a:gdLst>
                  <a:gd name="T0" fmla="*/ 89 w 494"/>
                  <a:gd name="T1" fmla="*/ 0 h 177"/>
                  <a:gd name="T2" fmla="*/ 407 w 494"/>
                  <a:gd name="T3" fmla="*/ 0 h 177"/>
                  <a:gd name="T4" fmla="*/ 430 w 494"/>
                  <a:gd name="T5" fmla="*/ 3 h 177"/>
                  <a:gd name="T6" fmla="*/ 451 w 494"/>
                  <a:gd name="T7" fmla="*/ 12 h 177"/>
                  <a:gd name="T8" fmla="*/ 469 w 494"/>
                  <a:gd name="T9" fmla="*/ 25 h 177"/>
                  <a:gd name="T10" fmla="*/ 482 w 494"/>
                  <a:gd name="T11" fmla="*/ 43 h 177"/>
                  <a:gd name="T12" fmla="*/ 491 w 494"/>
                  <a:gd name="T13" fmla="*/ 65 h 177"/>
                  <a:gd name="T14" fmla="*/ 494 w 494"/>
                  <a:gd name="T15" fmla="*/ 89 h 177"/>
                  <a:gd name="T16" fmla="*/ 491 w 494"/>
                  <a:gd name="T17" fmla="*/ 112 h 177"/>
                  <a:gd name="T18" fmla="*/ 482 w 494"/>
                  <a:gd name="T19" fmla="*/ 133 h 177"/>
                  <a:gd name="T20" fmla="*/ 469 w 494"/>
                  <a:gd name="T21" fmla="*/ 151 h 177"/>
                  <a:gd name="T22" fmla="*/ 451 w 494"/>
                  <a:gd name="T23" fmla="*/ 165 h 177"/>
                  <a:gd name="T24" fmla="*/ 430 w 494"/>
                  <a:gd name="T25" fmla="*/ 174 h 177"/>
                  <a:gd name="T26" fmla="*/ 407 w 494"/>
                  <a:gd name="T27" fmla="*/ 177 h 177"/>
                  <a:gd name="T28" fmla="*/ 89 w 494"/>
                  <a:gd name="T29" fmla="*/ 177 h 177"/>
                  <a:gd name="T30" fmla="*/ 65 w 494"/>
                  <a:gd name="T31" fmla="*/ 174 h 177"/>
                  <a:gd name="T32" fmla="*/ 44 w 494"/>
                  <a:gd name="T33" fmla="*/ 165 h 177"/>
                  <a:gd name="T34" fmla="*/ 27 w 494"/>
                  <a:gd name="T35" fmla="*/ 151 h 177"/>
                  <a:gd name="T36" fmla="*/ 12 w 494"/>
                  <a:gd name="T37" fmla="*/ 133 h 177"/>
                  <a:gd name="T38" fmla="*/ 3 w 494"/>
                  <a:gd name="T39" fmla="*/ 112 h 177"/>
                  <a:gd name="T40" fmla="*/ 0 w 494"/>
                  <a:gd name="T41" fmla="*/ 89 h 177"/>
                  <a:gd name="T42" fmla="*/ 3 w 494"/>
                  <a:gd name="T43" fmla="*/ 65 h 177"/>
                  <a:gd name="T44" fmla="*/ 12 w 494"/>
                  <a:gd name="T45" fmla="*/ 43 h 177"/>
                  <a:gd name="T46" fmla="*/ 27 w 494"/>
                  <a:gd name="T47" fmla="*/ 25 h 177"/>
                  <a:gd name="T48" fmla="*/ 44 w 494"/>
                  <a:gd name="T49" fmla="*/ 12 h 177"/>
                  <a:gd name="T50" fmla="*/ 65 w 494"/>
                  <a:gd name="T51" fmla="*/ 3 h 177"/>
                  <a:gd name="T52" fmla="*/ 89 w 494"/>
                  <a:gd name="T53" fmla="*/ 0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94" h="177">
                    <a:moveTo>
                      <a:pt x="89" y="0"/>
                    </a:moveTo>
                    <a:lnTo>
                      <a:pt x="407" y="0"/>
                    </a:lnTo>
                    <a:lnTo>
                      <a:pt x="430" y="3"/>
                    </a:lnTo>
                    <a:lnTo>
                      <a:pt x="451" y="12"/>
                    </a:lnTo>
                    <a:lnTo>
                      <a:pt x="469" y="25"/>
                    </a:lnTo>
                    <a:lnTo>
                      <a:pt x="482" y="43"/>
                    </a:lnTo>
                    <a:lnTo>
                      <a:pt x="491" y="65"/>
                    </a:lnTo>
                    <a:lnTo>
                      <a:pt x="494" y="89"/>
                    </a:lnTo>
                    <a:lnTo>
                      <a:pt x="491" y="112"/>
                    </a:lnTo>
                    <a:lnTo>
                      <a:pt x="482" y="133"/>
                    </a:lnTo>
                    <a:lnTo>
                      <a:pt x="469" y="151"/>
                    </a:lnTo>
                    <a:lnTo>
                      <a:pt x="451" y="165"/>
                    </a:lnTo>
                    <a:lnTo>
                      <a:pt x="430" y="174"/>
                    </a:lnTo>
                    <a:lnTo>
                      <a:pt x="407" y="177"/>
                    </a:lnTo>
                    <a:lnTo>
                      <a:pt x="89" y="177"/>
                    </a:lnTo>
                    <a:lnTo>
                      <a:pt x="65" y="174"/>
                    </a:lnTo>
                    <a:lnTo>
                      <a:pt x="44" y="165"/>
                    </a:lnTo>
                    <a:lnTo>
                      <a:pt x="27" y="151"/>
                    </a:lnTo>
                    <a:lnTo>
                      <a:pt x="12" y="133"/>
                    </a:lnTo>
                    <a:lnTo>
                      <a:pt x="3" y="112"/>
                    </a:lnTo>
                    <a:lnTo>
                      <a:pt x="0" y="89"/>
                    </a:lnTo>
                    <a:lnTo>
                      <a:pt x="3" y="65"/>
                    </a:lnTo>
                    <a:lnTo>
                      <a:pt x="12" y="43"/>
                    </a:lnTo>
                    <a:lnTo>
                      <a:pt x="27" y="25"/>
                    </a:lnTo>
                    <a:lnTo>
                      <a:pt x="44" y="12"/>
                    </a:lnTo>
                    <a:lnTo>
                      <a:pt x="65" y="3"/>
                    </a:lnTo>
                    <a:lnTo>
                      <a:pt x="8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42" name="Freeform 219">
                <a:extLst>
                  <a:ext uri="{FF2B5EF4-FFF2-40B4-BE49-F238E27FC236}">
                    <a16:creationId xmlns:a16="http://schemas.microsoft.com/office/drawing/2014/main" id="{6CF2E349-EBAE-463A-BECF-B10656327A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4175" y="3814763"/>
                <a:ext cx="65087" cy="65088"/>
              </a:xfrm>
              <a:custGeom>
                <a:avLst/>
                <a:gdLst>
                  <a:gd name="T0" fmla="*/ 310 w 407"/>
                  <a:gd name="T1" fmla="*/ 0 h 408"/>
                  <a:gd name="T2" fmla="*/ 329 w 407"/>
                  <a:gd name="T3" fmla="*/ 0 h 408"/>
                  <a:gd name="T4" fmla="*/ 348 w 407"/>
                  <a:gd name="T5" fmla="*/ 3 h 408"/>
                  <a:gd name="T6" fmla="*/ 366 w 407"/>
                  <a:gd name="T7" fmla="*/ 12 h 408"/>
                  <a:gd name="T8" fmla="*/ 382 w 407"/>
                  <a:gd name="T9" fmla="*/ 24 h 408"/>
                  <a:gd name="T10" fmla="*/ 394 w 407"/>
                  <a:gd name="T11" fmla="*/ 41 h 408"/>
                  <a:gd name="T12" fmla="*/ 403 w 407"/>
                  <a:gd name="T13" fmla="*/ 59 h 408"/>
                  <a:gd name="T14" fmla="*/ 407 w 407"/>
                  <a:gd name="T15" fmla="*/ 78 h 408"/>
                  <a:gd name="T16" fmla="*/ 407 w 407"/>
                  <a:gd name="T17" fmla="*/ 98 h 408"/>
                  <a:gd name="T18" fmla="*/ 403 w 407"/>
                  <a:gd name="T19" fmla="*/ 116 h 408"/>
                  <a:gd name="T20" fmla="*/ 394 w 407"/>
                  <a:gd name="T21" fmla="*/ 134 h 408"/>
                  <a:gd name="T22" fmla="*/ 382 w 407"/>
                  <a:gd name="T23" fmla="*/ 150 h 408"/>
                  <a:gd name="T24" fmla="*/ 151 w 407"/>
                  <a:gd name="T25" fmla="*/ 381 h 408"/>
                  <a:gd name="T26" fmla="*/ 137 w 407"/>
                  <a:gd name="T27" fmla="*/ 394 h 408"/>
                  <a:gd name="T28" fmla="*/ 122 w 407"/>
                  <a:gd name="T29" fmla="*/ 401 h 408"/>
                  <a:gd name="T30" fmla="*/ 105 w 407"/>
                  <a:gd name="T31" fmla="*/ 406 h 408"/>
                  <a:gd name="T32" fmla="*/ 89 w 407"/>
                  <a:gd name="T33" fmla="*/ 408 h 408"/>
                  <a:gd name="T34" fmla="*/ 71 w 407"/>
                  <a:gd name="T35" fmla="*/ 406 h 408"/>
                  <a:gd name="T36" fmla="*/ 56 w 407"/>
                  <a:gd name="T37" fmla="*/ 401 h 408"/>
                  <a:gd name="T38" fmla="*/ 40 w 407"/>
                  <a:gd name="T39" fmla="*/ 394 h 408"/>
                  <a:gd name="T40" fmla="*/ 26 w 407"/>
                  <a:gd name="T41" fmla="*/ 381 h 408"/>
                  <a:gd name="T42" fmla="*/ 14 w 407"/>
                  <a:gd name="T43" fmla="*/ 366 h 408"/>
                  <a:gd name="T44" fmla="*/ 5 w 407"/>
                  <a:gd name="T45" fmla="*/ 348 h 408"/>
                  <a:gd name="T46" fmla="*/ 0 w 407"/>
                  <a:gd name="T47" fmla="*/ 329 h 408"/>
                  <a:gd name="T48" fmla="*/ 0 w 407"/>
                  <a:gd name="T49" fmla="*/ 309 h 408"/>
                  <a:gd name="T50" fmla="*/ 5 w 407"/>
                  <a:gd name="T51" fmla="*/ 290 h 408"/>
                  <a:gd name="T52" fmla="*/ 14 w 407"/>
                  <a:gd name="T53" fmla="*/ 273 h 408"/>
                  <a:gd name="T54" fmla="*/ 26 w 407"/>
                  <a:gd name="T55" fmla="*/ 256 h 408"/>
                  <a:gd name="T56" fmla="*/ 257 w 407"/>
                  <a:gd name="T57" fmla="*/ 24 h 408"/>
                  <a:gd name="T58" fmla="*/ 273 w 407"/>
                  <a:gd name="T59" fmla="*/ 12 h 408"/>
                  <a:gd name="T60" fmla="*/ 291 w 407"/>
                  <a:gd name="T61" fmla="*/ 3 h 408"/>
                  <a:gd name="T62" fmla="*/ 310 w 407"/>
                  <a:gd name="T63" fmla="*/ 0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7" h="408">
                    <a:moveTo>
                      <a:pt x="310" y="0"/>
                    </a:moveTo>
                    <a:lnTo>
                      <a:pt x="329" y="0"/>
                    </a:lnTo>
                    <a:lnTo>
                      <a:pt x="348" y="3"/>
                    </a:lnTo>
                    <a:lnTo>
                      <a:pt x="366" y="12"/>
                    </a:lnTo>
                    <a:lnTo>
                      <a:pt x="382" y="24"/>
                    </a:lnTo>
                    <a:lnTo>
                      <a:pt x="394" y="41"/>
                    </a:lnTo>
                    <a:lnTo>
                      <a:pt x="403" y="59"/>
                    </a:lnTo>
                    <a:lnTo>
                      <a:pt x="407" y="78"/>
                    </a:lnTo>
                    <a:lnTo>
                      <a:pt x="407" y="98"/>
                    </a:lnTo>
                    <a:lnTo>
                      <a:pt x="403" y="116"/>
                    </a:lnTo>
                    <a:lnTo>
                      <a:pt x="394" y="134"/>
                    </a:lnTo>
                    <a:lnTo>
                      <a:pt x="382" y="150"/>
                    </a:lnTo>
                    <a:lnTo>
                      <a:pt x="151" y="381"/>
                    </a:lnTo>
                    <a:lnTo>
                      <a:pt x="137" y="394"/>
                    </a:lnTo>
                    <a:lnTo>
                      <a:pt x="122" y="401"/>
                    </a:lnTo>
                    <a:lnTo>
                      <a:pt x="105" y="406"/>
                    </a:lnTo>
                    <a:lnTo>
                      <a:pt x="89" y="408"/>
                    </a:lnTo>
                    <a:lnTo>
                      <a:pt x="71" y="406"/>
                    </a:lnTo>
                    <a:lnTo>
                      <a:pt x="56" y="401"/>
                    </a:lnTo>
                    <a:lnTo>
                      <a:pt x="40" y="394"/>
                    </a:lnTo>
                    <a:lnTo>
                      <a:pt x="26" y="381"/>
                    </a:lnTo>
                    <a:lnTo>
                      <a:pt x="14" y="366"/>
                    </a:lnTo>
                    <a:lnTo>
                      <a:pt x="5" y="348"/>
                    </a:lnTo>
                    <a:lnTo>
                      <a:pt x="0" y="329"/>
                    </a:lnTo>
                    <a:lnTo>
                      <a:pt x="0" y="309"/>
                    </a:lnTo>
                    <a:lnTo>
                      <a:pt x="5" y="290"/>
                    </a:lnTo>
                    <a:lnTo>
                      <a:pt x="14" y="273"/>
                    </a:lnTo>
                    <a:lnTo>
                      <a:pt x="26" y="256"/>
                    </a:lnTo>
                    <a:lnTo>
                      <a:pt x="257" y="24"/>
                    </a:lnTo>
                    <a:lnTo>
                      <a:pt x="273" y="12"/>
                    </a:lnTo>
                    <a:lnTo>
                      <a:pt x="291" y="3"/>
                    </a:lnTo>
                    <a:lnTo>
                      <a:pt x="3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43" name="Freeform 220">
                <a:extLst>
                  <a:ext uri="{FF2B5EF4-FFF2-40B4-BE49-F238E27FC236}">
                    <a16:creationId xmlns:a16="http://schemas.microsoft.com/office/drawing/2014/main" id="{A85B3CB3-7036-45D1-AF02-2BA2C685BB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9300" y="3448050"/>
                <a:ext cx="63500" cy="63500"/>
              </a:xfrm>
              <a:custGeom>
                <a:avLst/>
                <a:gdLst>
                  <a:gd name="T0" fmla="*/ 303 w 401"/>
                  <a:gd name="T1" fmla="*/ 0 h 403"/>
                  <a:gd name="T2" fmla="*/ 322 w 401"/>
                  <a:gd name="T3" fmla="*/ 0 h 403"/>
                  <a:gd name="T4" fmla="*/ 341 w 401"/>
                  <a:gd name="T5" fmla="*/ 4 h 403"/>
                  <a:gd name="T6" fmla="*/ 360 w 401"/>
                  <a:gd name="T7" fmla="*/ 13 h 403"/>
                  <a:gd name="T8" fmla="*/ 375 w 401"/>
                  <a:gd name="T9" fmla="*/ 26 h 403"/>
                  <a:gd name="T10" fmla="*/ 387 w 401"/>
                  <a:gd name="T11" fmla="*/ 42 h 403"/>
                  <a:gd name="T12" fmla="*/ 396 w 401"/>
                  <a:gd name="T13" fmla="*/ 60 h 403"/>
                  <a:gd name="T14" fmla="*/ 401 w 401"/>
                  <a:gd name="T15" fmla="*/ 79 h 403"/>
                  <a:gd name="T16" fmla="*/ 401 w 401"/>
                  <a:gd name="T17" fmla="*/ 99 h 403"/>
                  <a:gd name="T18" fmla="*/ 396 w 401"/>
                  <a:gd name="T19" fmla="*/ 118 h 403"/>
                  <a:gd name="T20" fmla="*/ 387 w 401"/>
                  <a:gd name="T21" fmla="*/ 135 h 403"/>
                  <a:gd name="T22" fmla="*/ 375 w 401"/>
                  <a:gd name="T23" fmla="*/ 151 h 403"/>
                  <a:gd name="T24" fmla="*/ 151 w 401"/>
                  <a:gd name="T25" fmla="*/ 377 h 403"/>
                  <a:gd name="T26" fmla="*/ 136 w 401"/>
                  <a:gd name="T27" fmla="*/ 388 h 403"/>
                  <a:gd name="T28" fmla="*/ 121 w 401"/>
                  <a:gd name="T29" fmla="*/ 396 h 403"/>
                  <a:gd name="T30" fmla="*/ 105 w 401"/>
                  <a:gd name="T31" fmla="*/ 400 h 403"/>
                  <a:gd name="T32" fmla="*/ 88 w 401"/>
                  <a:gd name="T33" fmla="*/ 403 h 403"/>
                  <a:gd name="T34" fmla="*/ 71 w 401"/>
                  <a:gd name="T35" fmla="*/ 400 h 403"/>
                  <a:gd name="T36" fmla="*/ 55 w 401"/>
                  <a:gd name="T37" fmla="*/ 396 h 403"/>
                  <a:gd name="T38" fmla="*/ 39 w 401"/>
                  <a:gd name="T39" fmla="*/ 388 h 403"/>
                  <a:gd name="T40" fmla="*/ 26 w 401"/>
                  <a:gd name="T41" fmla="*/ 377 h 403"/>
                  <a:gd name="T42" fmla="*/ 13 w 401"/>
                  <a:gd name="T43" fmla="*/ 360 h 403"/>
                  <a:gd name="T44" fmla="*/ 5 w 401"/>
                  <a:gd name="T45" fmla="*/ 343 h 403"/>
                  <a:gd name="T46" fmla="*/ 0 w 401"/>
                  <a:gd name="T47" fmla="*/ 324 h 403"/>
                  <a:gd name="T48" fmla="*/ 0 w 401"/>
                  <a:gd name="T49" fmla="*/ 304 h 403"/>
                  <a:gd name="T50" fmla="*/ 5 w 401"/>
                  <a:gd name="T51" fmla="*/ 285 h 403"/>
                  <a:gd name="T52" fmla="*/ 13 w 401"/>
                  <a:gd name="T53" fmla="*/ 267 h 403"/>
                  <a:gd name="T54" fmla="*/ 26 w 401"/>
                  <a:gd name="T55" fmla="*/ 252 h 403"/>
                  <a:gd name="T56" fmla="*/ 250 w 401"/>
                  <a:gd name="T57" fmla="*/ 26 h 403"/>
                  <a:gd name="T58" fmla="*/ 267 w 401"/>
                  <a:gd name="T59" fmla="*/ 13 h 403"/>
                  <a:gd name="T60" fmla="*/ 285 w 401"/>
                  <a:gd name="T61" fmla="*/ 4 h 403"/>
                  <a:gd name="T62" fmla="*/ 303 w 401"/>
                  <a:gd name="T63" fmla="*/ 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1" h="403">
                    <a:moveTo>
                      <a:pt x="303" y="0"/>
                    </a:moveTo>
                    <a:lnTo>
                      <a:pt x="322" y="0"/>
                    </a:lnTo>
                    <a:lnTo>
                      <a:pt x="341" y="4"/>
                    </a:lnTo>
                    <a:lnTo>
                      <a:pt x="360" y="13"/>
                    </a:lnTo>
                    <a:lnTo>
                      <a:pt x="375" y="26"/>
                    </a:lnTo>
                    <a:lnTo>
                      <a:pt x="387" y="42"/>
                    </a:lnTo>
                    <a:lnTo>
                      <a:pt x="396" y="60"/>
                    </a:lnTo>
                    <a:lnTo>
                      <a:pt x="401" y="79"/>
                    </a:lnTo>
                    <a:lnTo>
                      <a:pt x="401" y="99"/>
                    </a:lnTo>
                    <a:lnTo>
                      <a:pt x="396" y="118"/>
                    </a:lnTo>
                    <a:lnTo>
                      <a:pt x="387" y="135"/>
                    </a:lnTo>
                    <a:lnTo>
                      <a:pt x="375" y="151"/>
                    </a:lnTo>
                    <a:lnTo>
                      <a:pt x="151" y="377"/>
                    </a:lnTo>
                    <a:lnTo>
                      <a:pt x="136" y="388"/>
                    </a:lnTo>
                    <a:lnTo>
                      <a:pt x="121" y="396"/>
                    </a:lnTo>
                    <a:lnTo>
                      <a:pt x="105" y="400"/>
                    </a:lnTo>
                    <a:lnTo>
                      <a:pt x="88" y="403"/>
                    </a:lnTo>
                    <a:lnTo>
                      <a:pt x="71" y="400"/>
                    </a:lnTo>
                    <a:lnTo>
                      <a:pt x="55" y="396"/>
                    </a:lnTo>
                    <a:lnTo>
                      <a:pt x="39" y="388"/>
                    </a:lnTo>
                    <a:lnTo>
                      <a:pt x="26" y="377"/>
                    </a:lnTo>
                    <a:lnTo>
                      <a:pt x="13" y="360"/>
                    </a:lnTo>
                    <a:lnTo>
                      <a:pt x="5" y="343"/>
                    </a:lnTo>
                    <a:lnTo>
                      <a:pt x="0" y="324"/>
                    </a:lnTo>
                    <a:lnTo>
                      <a:pt x="0" y="304"/>
                    </a:lnTo>
                    <a:lnTo>
                      <a:pt x="5" y="285"/>
                    </a:lnTo>
                    <a:lnTo>
                      <a:pt x="13" y="267"/>
                    </a:lnTo>
                    <a:lnTo>
                      <a:pt x="26" y="252"/>
                    </a:lnTo>
                    <a:lnTo>
                      <a:pt x="250" y="26"/>
                    </a:lnTo>
                    <a:lnTo>
                      <a:pt x="267" y="13"/>
                    </a:lnTo>
                    <a:lnTo>
                      <a:pt x="285" y="4"/>
                    </a:lnTo>
                    <a:lnTo>
                      <a:pt x="30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44" name="Freeform 221">
                <a:extLst>
                  <a:ext uri="{FF2B5EF4-FFF2-40B4-BE49-F238E27FC236}">
                    <a16:creationId xmlns:a16="http://schemas.microsoft.com/office/drawing/2014/main" id="{CF17225D-5BF6-4C15-ACF3-10E7606083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9575" y="3448050"/>
                <a:ext cx="63500" cy="63500"/>
              </a:xfrm>
              <a:custGeom>
                <a:avLst/>
                <a:gdLst>
                  <a:gd name="T0" fmla="*/ 97 w 400"/>
                  <a:gd name="T1" fmla="*/ 0 h 402"/>
                  <a:gd name="T2" fmla="*/ 117 w 400"/>
                  <a:gd name="T3" fmla="*/ 3 h 402"/>
                  <a:gd name="T4" fmla="*/ 135 w 400"/>
                  <a:gd name="T5" fmla="*/ 12 h 402"/>
                  <a:gd name="T6" fmla="*/ 150 w 400"/>
                  <a:gd name="T7" fmla="*/ 25 h 402"/>
                  <a:gd name="T8" fmla="*/ 375 w 400"/>
                  <a:gd name="T9" fmla="*/ 251 h 402"/>
                  <a:gd name="T10" fmla="*/ 388 w 400"/>
                  <a:gd name="T11" fmla="*/ 266 h 402"/>
                  <a:gd name="T12" fmla="*/ 396 w 400"/>
                  <a:gd name="T13" fmla="*/ 284 h 402"/>
                  <a:gd name="T14" fmla="*/ 400 w 400"/>
                  <a:gd name="T15" fmla="*/ 303 h 402"/>
                  <a:gd name="T16" fmla="*/ 400 w 400"/>
                  <a:gd name="T17" fmla="*/ 323 h 402"/>
                  <a:gd name="T18" fmla="*/ 396 w 400"/>
                  <a:gd name="T19" fmla="*/ 342 h 402"/>
                  <a:gd name="T20" fmla="*/ 388 w 400"/>
                  <a:gd name="T21" fmla="*/ 359 h 402"/>
                  <a:gd name="T22" fmla="*/ 375 w 400"/>
                  <a:gd name="T23" fmla="*/ 375 h 402"/>
                  <a:gd name="T24" fmla="*/ 361 w 400"/>
                  <a:gd name="T25" fmla="*/ 387 h 402"/>
                  <a:gd name="T26" fmla="*/ 346 w 400"/>
                  <a:gd name="T27" fmla="*/ 395 h 402"/>
                  <a:gd name="T28" fmla="*/ 329 w 400"/>
                  <a:gd name="T29" fmla="*/ 399 h 402"/>
                  <a:gd name="T30" fmla="*/ 313 w 400"/>
                  <a:gd name="T31" fmla="*/ 402 h 402"/>
                  <a:gd name="T32" fmla="*/ 296 w 400"/>
                  <a:gd name="T33" fmla="*/ 399 h 402"/>
                  <a:gd name="T34" fmla="*/ 280 w 400"/>
                  <a:gd name="T35" fmla="*/ 395 h 402"/>
                  <a:gd name="T36" fmla="*/ 264 w 400"/>
                  <a:gd name="T37" fmla="*/ 387 h 402"/>
                  <a:gd name="T38" fmla="*/ 250 w 400"/>
                  <a:gd name="T39" fmla="*/ 375 h 402"/>
                  <a:gd name="T40" fmla="*/ 25 w 400"/>
                  <a:gd name="T41" fmla="*/ 150 h 402"/>
                  <a:gd name="T42" fmla="*/ 13 w 400"/>
                  <a:gd name="T43" fmla="*/ 134 h 402"/>
                  <a:gd name="T44" fmla="*/ 4 w 400"/>
                  <a:gd name="T45" fmla="*/ 117 h 402"/>
                  <a:gd name="T46" fmla="*/ 0 w 400"/>
                  <a:gd name="T47" fmla="*/ 98 h 402"/>
                  <a:gd name="T48" fmla="*/ 0 w 400"/>
                  <a:gd name="T49" fmla="*/ 78 h 402"/>
                  <a:gd name="T50" fmla="*/ 4 w 400"/>
                  <a:gd name="T51" fmla="*/ 59 h 402"/>
                  <a:gd name="T52" fmla="*/ 13 w 400"/>
                  <a:gd name="T53" fmla="*/ 41 h 402"/>
                  <a:gd name="T54" fmla="*/ 25 w 400"/>
                  <a:gd name="T55" fmla="*/ 25 h 402"/>
                  <a:gd name="T56" fmla="*/ 42 w 400"/>
                  <a:gd name="T57" fmla="*/ 12 h 402"/>
                  <a:gd name="T58" fmla="*/ 59 w 400"/>
                  <a:gd name="T59" fmla="*/ 3 h 402"/>
                  <a:gd name="T60" fmla="*/ 78 w 400"/>
                  <a:gd name="T61" fmla="*/ 0 h 402"/>
                  <a:gd name="T62" fmla="*/ 97 w 400"/>
                  <a:gd name="T63" fmla="*/ 0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0" h="402">
                    <a:moveTo>
                      <a:pt x="97" y="0"/>
                    </a:moveTo>
                    <a:lnTo>
                      <a:pt x="117" y="3"/>
                    </a:lnTo>
                    <a:lnTo>
                      <a:pt x="135" y="12"/>
                    </a:lnTo>
                    <a:lnTo>
                      <a:pt x="150" y="25"/>
                    </a:lnTo>
                    <a:lnTo>
                      <a:pt x="375" y="251"/>
                    </a:lnTo>
                    <a:lnTo>
                      <a:pt x="388" y="266"/>
                    </a:lnTo>
                    <a:lnTo>
                      <a:pt x="396" y="284"/>
                    </a:lnTo>
                    <a:lnTo>
                      <a:pt x="400" y="303"/>
                    </a:lnTo>
                    <a:lnTo>
                      <a:pt x="400" y="323"/>
                    </a:lnTo>
                    <a:lnTo>
                      <a:pt x="396" y="342"/>
                    </a:lnTo>
                    <a:lnTo>
                      <a:pt x="388" y="359"/>
                    </a:lnTo>
                    <a:lnTo>
                      <a:pt x="375" y="375"/>
                    </a:lnTo>
                    <a:lnTo>
                      <a:pt x="361" y="387"/>
                    </a:lnTo>
                    <a:lnTo>
                      <a:pt x="346" y="395"/>
                    </a:lnTo>
                    <a:lnTo>
                      <a:pt x="329" y="399"/>
                    </a:lnTo>
                    <a:lnTo>
                      <a:pt x="313" y="402"/>
                    </a:lnTo>
                    <a:lnTo>
                      <a:pt x="296" y="399"/>
                    </a:lnTo>
                    <a:lnTo>
                      <a:pt x="280" y="395"/>
                    </a:lnTo>
                    <a:lnTo>
                      <a:pt x="264" y="387"/>
                    </a:lnTo>
                    <a:lnTo>
                      <a:pt x="250" y="375"/>
                    </a:lnTo>
                    <a:lnTo>
                      <a:pt x="25" y="150"/>
                    </a:lnTo>
                    <a:lnTo>
                      <a:pt x="13" y="134"/>
                    </a:lnTo>
                    <a:lnTo>
                      <a:pt x="4" y="117"/>
                    </a:lnTo>
                    <a:lnTo>
                      <a:pt x="0" y="98"/>
                    </a:lnTo>
                    <a:lnTo>
                      <a:pt x="0" y="78"/>
                    </a:lnTo>
                    <a:lnTo>
                      <a:pt x="4" y="59"/>
                    </a:lnTo>
                    <a:lnTo>
                      <a:pt x="13" y="41"/>
                    </a:lnTo>
                    <a:lnTo>
                      <a:pt x="25" y="25"/>
                    </a:lnTo>
                    <a:lnTo>
                      <a:pt x="42" y="12"/>
                    </a:lnTo>
                    <a:lnTo>
                      <a:pt x="59" y="3"/>
                    </a:lnTo>
                    <a:lnTo>
                      <a:pt x="78" y="0"/>
                    </a:lnTo>
                    <a:lnTo>
                      <a:pt x="9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45" name="Freeform 222">
                <a:extLst>
                  <a:ext uri="{FF2B5EF4-FFF2-40B4-BE49-F238E27FC236}">
                    <a16:creationId xmlns:a16="http://schemas.microsoft.com/office/drawing/2014/main" id="{5375EF7C-09B2-466F-9801-97342DDA39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4700" y="3814763"/>
                <a:ext cx="65087" cy="65088"/>
              </a:xfrm>
              <a:custGeom>
                <a:avLst/>
                <a:gdLst>
                  <a:gd name="T0" fmla="*/ 98 w 406"/>
                  <a:gd name="T1" fmla="*/ 0 h 408"/>
                  <a:gd name="T2" fmla="*/ 116 w 406"/>
                  <a:gd name="T3" fmla="*/ 4 h 408"/>
                  <a:gd name="T4" fmla="*/ 135 w 406"/>
                  <a:gd name="T5" fmla="*/ 13 h 408"/>
                  <a:gd name="T6" fmla="*/ 151 w 406"/>
                  <a:gd name="T7" fmla="*/ 25 h 408"/>
                  <a:gd name="T8" fmla="*/ 381 w 406"/>
                  <a:gd name="T9" fmla="*/ 256 h 408"/>
                  <a:gd name="T10" fmla="*/ 394 w 406"/>
                  <a:gd name="T11" fmla="*/ 273 h 408"/>
                  <a:gd name="T12" fmla="*/ 402 w 406"/>
                  <a:gd name="T13" fmla="*/ 290 h 408"/>
                  <a:gd name="T14" fmla="*/ 406 w 406"/>
                  <a:gd name="T15" fmla="*/ 309 h 408"/>
                  <a:gd name="T16" fmla="*/ 406 w 406"/>
                  <a:gd name="T17" fmla="*/ 329 h 408"/>
                  <a:gd name="T18" fmla="*/ 402 w 406"/>
                  <a:gd name="T19" fmla="*/ 348 h 408"/>
                  <a:gd name="T20" fmla="*/ 394 w 406"/>
                  <a:gd name="T21" fmla="*/ 366 h 408"/>
                  <a:gd name="T22" fmla="*/ 381 w 406"/>
                  <a:gd name="T23" fmla="*/ 381 h 408"/>
                  <a:gd name="T24" fmla="*/ 368 w 406"/>
                  <a:gd name="T25" fmla="*/ 394 h 408"/>
                  <a:gd name="T26" fmla="*/ 352 w 406"/>
                  <a:gd name="T27" fmla="*/ 401 h 408"/>
                  <a:gd name="T28" fmla="*/ 335 w 406"/>
                  <a:gd name="T29" fmla="*/ 406 h 408"/>
                  <a:gd name="T30" fmla="*/ 319 w 406"/>
                  <a:gd name="T31" fmla="*/ 408 h 408"/>
                  <a:gd name="T32" fmla="*/ 301 w 406"/>
                  <a:gd name="T33" fmla="*/ 406 h 408"/>
                  <a:gd name="T34" fmla="*/ 286 w 406"/>
                  <a:gd name="T35" fmla="*/ 401 h 408"/>
                  <a:gd name="T36" fmla="*/ 270 w 406"/>
                  <a:gd name="T37" fmla="*/ 394 h 408"/>
                  <a:gd name="T38" fmla="*/ 256 w 406"/>
                  <a:gd name="T39" fmla="*/ 381 h 408"/>
                  <a:gd name="T40" fmla="*/ 26 w 406"/>
                  <a:gd name="T41" fmla="*/ 151 h 408"/>
                  <a:gd name="T42" fmla="*/ 14 w 406"/>
                  <a:gd name="T43" fmla="*/ 135 h 408"/>
                  <a:gd name="T44" fmla="*/ 5 w 406"/>
                  <a:gd name="T45" fmla="*/ 117 h 408"/>
                  <a:gd name="T46" fmla="*/ 0 w 406"/>
                  <a:gd name="T47" fmla="*/ 98 h 408"/>
                  <a:gd name="T48" fmla="*/ 0 w 406"/>
                  <a:gd name="T49" fmla="*/ 79 h 408"/>
                  <a:gd name="T50" fmla="*/ 5 w 406"/>
                  <a:gd name="T51" fmla="*/ 60 h 408"/>
                  <a:gd name="T52" fmla="*/ 14 w 406"/>
                  <a:gd name="T53" fmla="*/ 42 h 408"/>
                  <a:gd name="T54" fmla="*/ 26 w 406"/>
                  <a:gd name="T55" fmla="*/ 25 h 408"/>
                  <a:gd name="T56" fmla="*/ 42 w 406"/>
                  <a:gd name="T57" fmla="*/ 13 h 408"/>
                  <a:gd name="T58" fmla="*/ 60 w 406"/>
                  <a:gd name="T59" fmla="*/ 4 h 408"/>
                  <a:gd name="T60" fmla="*/ 79 w 406"/>
                  <a:gd name="T61" fmla="*/ 0 h 408"/>
                  <a:gd name="T62" fmla="*/ 98 w 406"/>
                  <a:gd name="T63" fmla="*/ 0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6" h="408">
                    <a:moveTo>
                      <a:pt x="98" y="0"/>
                    </a:moveTo>
                    <a:lnTo>
                      <a:pt x="116" y="4"/>
                    </a:lnTo>
                    <a:lnTo>
                      <a:pt x="135" y="13"/>
                    </a:lnTo>
                    <a:lnTo>
                      <a:pt x="151" y="25"/>
                    </a:lnTo>
                    <a:lnTo>
                      <a:pt x="381" y="256"/>
                    </a:lnTo>
                    <a:lnTo>
                      <a:pt x="394" y="273"/>
                    </a:lnTo>
                    <a:lnTo>
                      <a:pt x="402" y="290"/>
                    </a:lnTo>
                    <a:lnTo>
                      <a:pt x="406" y="309"/>
                    </a:lnTo>
                    <a:lnTo>
                      <a:pt x="406" y="329"/>
                    </a:lnTo>
                    <a:lnTo>
                      <a:pt x="402" y="348"/>
                    </a:lnTo>
                    <a:lnTo>
                      <a:pt x="394" y="366"/>
                    </a:lnTo>
                    <a:lnTo>
                      <a:pt x="381" y="381"/>
                    </a:lnTo>
                    <a:lnTo>
                      <a:pt x="368" y="394"/>
                    </a:lnTo>
                    <a:lnTo>
                      <a:pt x="352" y="401"/>
                    </a:lnTo>
                    <a:lnTo>
                      <a:pt x="335" y="406"/>
                    </a:lnTo>
                    <a:lnTo>
                      <a:pt x="319" y="408"/>
                    </a:lnTo>
                    <a:lnTo>
                      <a:pt x="301" y="406"/>
                    </a:lnTo>
                    <a:lnTo>
                      <a:pt x="286" y="401"/>
                    </a:lnTo>
                    <a:lnTo>
                      <a:pt x="270" y="394"/>
                    </a:lnTo>
                    <a:lnTo>
                      <a:pt x="256" y="381"/>
                    </a:lnTo>
                    <a:lnTo>
                      <a:pt x="26" y="151"/>
                    </a:lnTo>
                    <a:lnTo>
                      <a:pt x="14" y="135"/>
                    </a:lnTo>
                    <a:lnTo>
                      <a:pt x="5" y="117"/>
                    </a:lnTo>
                    <a:lnTo>
                      <a:pt x="0" y="98"/>
                    </a:lnTo>
                    <a:lnTo>
                      <a:pt x="0" y="79"/>
                    </a:lnTo>
                    <a:lnTo>
                      <a:pt x="5" y="60"/>
                    </a:lnTo>
                    <a:lnTo>
                      <a:pt x="14" y="42"/>
                    </a:lnTo>
                    <a:lnTo>
                      <a:pt x="26" y="25"/>
                    </a:lnTo>
                    <a:lnTo>
                      <a:pt x="42" y="13"/>
                    </a:lnTo>
                    <a:lnTo>
                      <a:pt x="60" y="4"/>
                    </a:lnTo>
                    <a:lnTo>
                      <a:pt x="79" y="0"/>
                    </a:lnTo>
                    <a:lnTo>
                      <a:pt x="9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46" name="Freeform 223">
                <a:extLst>
                  <a:ext uri="{FF2B5EF4-FFF2-40B4-BE49-F238E27FC236}">
                    <a16:creationId xmlns:a16="http://schemas.microsoft.com/office/drawing/2014/main" id="{7C316FA2-B512-4095-9977-8E50053881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16563" y="3486150"/>
                <a:ext cx="350837" cy="542925"/>
              </a:xfrm>
              <a:custGeom>
                <a:avLst/>
                <a:gdLst>
                  <a:gd name="T0" fmla="*/ 1130 w 2214"/>
                  <a:gd name="T1" fmla="*/ 2952 h 3419"/>
                  <a:gd name="T2" fmla="*/ 1192 w 2214"/>
                  <a:gd name="T3" fmla="*/ 3014 h 3419"/>
                  <a:gd name="T4" fmla="*/ 1169 w 2214"/>
                  <a:gd name="T5" fmla="*/ 3101 h 3419"/>
                  <a:gd name="T6" fmla="*/ 685 w 2214"/>
                  <a:gd name="T7" fmla="*/ 3126 h 3419"/>
                  <a:gd name="T8" fmla="*/ 1527 w 2214"/>
                  <a:gd name="T9" fmla="*/ 2833 h 3419"/>
                  <a:gd name="T10" fmla="*/ 988 w 2214"/>
                  <a:gd name="T11" fmla="*/ 1606 h 3419"/>
                  <a:gd name="T12" fmla="*/ 1222 w 2214"/>
                  <a:gd name="T13" fmla="*/ 1621 h 3419"/>
                  <a:gd name="T14" fmla="*/ 865 w 2214"/>
                  <a:gd name="T15" fmla="*/ 1337 h 3419"/>
                  <a:gd name="T16" fmla="*/ 883 w 2214"/>
                  <a:gd name="T17" fmla="*/ 205 h 3419"/>
                  <a:gd name="T18" fmla="*/ 617 w 2214"/>
                  <a:gd name="T19" fmla="*/ 325 h 3419"/>
                  <a:gd name="T20" fmla="*/ 400 w 2214"/>
                  <a:gd name="T21" fmla="*/ 521 h 3419"/>
                  <a:gd name="T22" fmla="*/ 248 w 2214"/>
                  <a:gd name="T23" fmla="*/ 778 h 3419"/>
                  <a:gd name="T24" fmla="*/ 179 w 2214"/>
                  <a:gd name="T25" fmla="*/ 1080 h 3419"/>
                  <a:gd name="T26" fmla="*/ 201 w 2214"/>
                  <a:gd name="T27" fmla="*/ 1399 h 3419"/>
                  <a:gd name="T28" fmla="*/ 307 w 2214"/>
                  <a:gd name="T29" fmla="*/ 1718 h 3419"/>
                  <a:gd name="T30" fmla="*/ 485 w 2214"/>
                  <a:gd name="T31" fmla="*/ 2013 h 3419"/>
                  <a:gd name="T32" fmla="*/ 630 w 2214"/>
                  <a:gd name="T33" fmla="*/ 2328 h 3419"/>
                  <a:gd name="T34" fmla="*/ 685 w 2214"/>
                  <a:gd name="T35" fmla="*/ 2656 h 3419"/>
                  <a:gd name="T36" fmla="*/ 639 w 2214"/>
                  <a:gd name="T37" fmla="*/ 1265 h 3419"/>
                  <a:gd name="T38" fmla="*/ 665 w 2214"/>
                  <a:gd name="T39" fmla="*/ 1184 h 3419"/>
                  <a:gd name="T40" fmla="*/ 1487 w 2214"/>
                  <a:gd name="T41" fmla="*/ 1160 h 3419"/>
                  <a:gd name="T42" fmla="*/ 1561 w 2214"/>
                  <a:gd name="T43" fmla="*/ 1201 h 3419"/>
                  <a:gd name="T44" fmla="*/ 1567 w 2214"/>
                  <a:gd name="T45" fmla="*/ 1286 h 3419"/>
                  <a:gd name="T46" fmla="*/ 1533 w 2214"/>
                  <a:gd name="T47" fmla="*/ 2573 h 3419"/>
                  <a:gd name="T48" fmla="*/ 1611 w 2214"/>
                  <a:gd name="T49" fmla="*/ 2247 h 3419"/>
                  <a:gd name="T50" fmla="*/ 1778 w 2214"/>
                  <a:gd name="T51" fmla="*/ 1937 h 3419"/>
                  <a:gd name="T52" fmla="*/ 1940 w 2214"/>
                  <a:gd name="T53" fmla="*/ 1640 h 3419"/>
                  <a:gd name="T54" fmla="*/ 2026 w 2214"/>
                  <a:gd name="T55" fmla="*/ 1318 h 3419"/>
                  <a:gd name="T56" fmla="*/ 2025 w 2214"/>
                  <a:gd name="T57" fmla="*/ 1001 h 3419"/>
                  <a:gd name="T58" fmla="*/ 1933 w 2214"/>
                  <a:gd name="T59" fmla="*/ 708 h 3419"/>
                  <a:gd name="T60" fmla="*/ 1764 w 2214"/>
                  <a:gd name="T61" fmla="*/ 465 h 3419"/>
                  <a:gd name="T62" fmla="*/ 1534 w 2214"/>
                  <a:gd name="T63" fmla="*/ 287 h 3419"/>
                  <a:gd name="T64" fmla="*/ 1257 w 2214"/>
                  <a:gd name="T65" fmla="*/ 189 h 3419"/>
                  <a:gd name="T66" fmla="*/ 1193 w 2214"/>
                  <a:gd name="T67" fmla="*/ 3 h 3419"/>
                  <a:gd name="T68" fmla="*/ 1518 w 2214"/>
                  <a:gd name="T69" fmla="*/ 83 h 3419"/>
                  <a:gd name="T70" fmla="*/ 1798 w 2214"/>
                  <a:gd name="T71" fmla="*/ 255 h 3419"/>
                  <a:gd name="T72" fmla="*/ 2018 w 2214"/>
                  <a:gd name="T73" fmla="*/ 503 h 3419"/>
                  <a:gd name="T74" fmla="*/ 2162 w 2214"/>
                  <a:gd name="T75" fmla="*/ 810 h 3419"/>
                  <a:gd name="T76" fmla="*/ 2214 w 2214"/>
                  <a:gd name="T77" fmla="*/ 1161 h 3419"/>
                  <a:gd name="T78" fmla="*/ 2164 w 2214"/>
                  <a:gd name="T79" fmla="*/ 1524 h 3419"/>
                  <a:gd name="T80" fmla="*/ 2024 w 2214"/>
                  <a:gd name="T81" fmla="*/ 1877 h 3419"/>
                  <a:gd name="T82" fmla="*/ 1828 w 2214"/>
                  <a:gd name="T83" fmla="*/ 2195 h 3419"/>
                  <a:gd name="T84" fmla="*/ 1718 w 2214"/>
                  <a:gd name="T85" fmla="*/ 2520 h 3419"/>
                  <a:gd name="T86" fmla="*/ 1702 w 2214"/>
                  <a:gd name="T87" fmla="*/ 3274 h 3419"/>
                  <a:gd name="T88" fmla="*/ 1641 w 2214"/>
                  <a:gd name="T89" fmla="*/ 3377 h 3419"/>
                  <a:gd name="T90" fmla="*/ 1527 w 2214"/>
                  <a:gd name="T91" fmla="*/ 3419 h 3419"/>
                  <a:gd name="T92" fmla="*/ 596 w 2214"/>
                  <a:gd name="T93" fmla="*/ 3395 h 3419"/>
                  <a:gd name="T94" fmla="*/ 519 w 2214"/>
                  <a:gd name="T95" fmla="*/ 3304 h 3419"/>
                  <a:gd name="T96" fmla="*/ 505 w 2214"/>
                  <a:gd name="T97" fmla="*/ 2602 h 3419"/>
                  <a:gd name="T98" fmla="*/ 422 w 2214"/>
                  <a:gd name="T99" fmla="*/ 2274 h 3419"/>
                  <a:gd name="T100" fmla="*/ 237 w 2214"/>
                  <a:gd name="T101" fmla="*/ 1961 h 3419"/>
                  <a:gd name="T102" fmla="*/ 76 w 2214"/>
                  <a:gd name="T103" fmla="*/ 1615 h 3419"/>
                  <a:gd name="T104" fmla="*/ 2 w 2214"/>
                  <a:gd name="T105" fmla="*/ 1251 h 3419"/>
                  <a:gd name="T106" fmla="*/ 28 w 2214"/>
                  <a:gd name="T107" fmla="*/ 895 h 3419"/>
                  <a:gd name="T108" fmla="*/ 150 w 2214"/>
                  <a:gd name="T109" fmla="*/ 575 h 3419"/>
                  <a:gd name="T110" fmla="*/ 352 w 2214"/>
                  <a:gd name="T111" fmla="*/ 310 h 3419"/>
                  <a:gd name="T112" fmla="*/ 620 w 2214"/>
                  <a:gd name="T113" fmla="*/ 117 h 3419"/>
                  <a:gd name="T114" fmla="*/ 935 w 2214"/>
                  <a:gd name="T115" fmla="*/ 13 h 3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214" h="3419">
                    <a:moveTo>
                      <a:pt x="685" y="2833"/>
                    </a:moveTo>
                    <a:lnTo>
                      <a:pt x="685" y="2949"/>
                    </a:lnTo>
                    <a:lnTo>
                      <a:pt x="1107" y="2949"/>
                    </a:lnTo>
                    <a:lnTo>
                      <a:pt x="1130" y="2952"/>
                    </a:lnTo>
                    <a:lnTo>
                      <a:pt x="1151" y="2961"/>
                    </a:lnTo>
                    <a:lnTo>
                      <a:pt x="1169" y="2975"/>
                    </a:lnTo>
                    <a:lnTo>
                      <a:pt x="1183" y="2993"/>
                    </a:lnTo>
                    <a:lnTo>
                      <a:pt x="1192" y="3014"/>
                    </a:lnTo>
                    <a:lnTo>
                      <a:pt x="1194" y="3037"/>
                    </a:lnTo>
                    <a:lnTo>
                      <a:pt x="1192" y="3061"/>
                    </a:lnTo>
                    <a:lnTo>
                      <a:pt x="1183" y="3082"/>
                    </a:lnTo>
                    <a:lnTo>
                      <a:pt x="1169" y="3101"/>
                    </a:lnTo>
                    <a:lnTo>
                      <a:pt x="1151" y="3114"/>
                    </a:lnTo>
                    <a:lnTo>
                      <a:pt x="1130" y="3123"/>
                    </a:lnTo>
                    <a:lnTo>
                      <a:pt x="1107" y="3126"/>
                    </a:lnTo>
                    <a:lnTo>
                      <a:pt x="685" y="3126"/>
                    </a:lnTo>
                    <a:lnTo>
                      <a:pt x="685" y="3242"/>
                    </a:lnTo>
                    <a:lnTo>
                      <a:pt x="1527" y="3242"/>
                    </a:lnTo>
                    <a:lnTo>
                      <a:pt x="1528" y="3242"/>
                    </a:lnTo>
                    <a:lnTo>
                      <a:pt x="1527" y="2833"/>
                    </a:lnTo>
                    <a:lnTo>
                      <a:pt x="685" y="2833"/>
                    </a:lnTo>
                    <a:close/>
                    <a:moveTo>
                      <a:pt x="865" y="1337"/>
                    </a:moveTo>
                    <a:lnTo>
                      <a:pt x="983" y="1590"/>
                    </a:lnTo>
                    <a:lnTo>
                      <a:pt x="988" y="1606"/>
                    </a:lnTo>
                    <a:lnTo>
                      <a:pt x="991" y="1621"/>
                    </a:lnTo>
                    <a:lnTo>
                      <a:pt x="1059" y="2656"/>
                    </a:lnTo>
                    <a:lnTo>
                      <a:pt x="1153" y="2656"/>
                    </a:lnTo>
                    <a:lnTo>
                      <a:pt x="1222" y="1621"/>
                    </a:lnTo>
                    <a:lnTo>
                      <a:pt x="1225" y="1606"/>
                    </a:lnTo>
                    <a:lnTo>
                      <a:pt x="1231" y="1590"/>
                    </a:lnTo>
                    <a:lnTo>
                      <a:pt x="1348" y="1337"/>
                    </a:lnTo>
                    <a:lnTo>
                      <a:pt x="865" y="1337"/>
                    </a:lnTo>
                    <a:close/>
                    <a:moveTo>
                      <a:pt x="1107" y="176"/>
                    </a:moveTo>
                    <a:lnTo>
                      <a:pt x="1030" y="179"/>
                    </a:lnTo>
                    <a:lnTo>
                      <a:pt x="955" y="189"/>
                    </a:lnTo>
                    <a:lnTo>
                      <a:pt x="883" y="205"/>
                    </a:lnTo>
                    <a:lnTo>
                      <a:pt x="813" y="227"/>
                    </a:lnTo>
                    <a:lnTo>
                      <a:pt x="744" y="254"/>
                    </a:lnTo>
                    <a:lnTo>
                      <a:pt x="679" y="287"/>
                    </a:lnTo>
                    <a:lnTo>
                      <a:pt x="617" y="325"/>
                    </a:lnTo>
                    <a:lnTo>
                      <a:pt x="557" y="367"/>
                    </a:lnTo>
                    <a:lnTo>
                      <a:pt x="501" y="413"/>
                    </a:lnTo>
                    <a:lnTo>
                      <a:pt x="449" y="465"/>
                    </a:lnTo>
                    <a:lnTo>
                      <a:pt x="400" y="521"/>
                    </a:lnTo>
                    <a:lnTo>
                      <a:pt x="356" y="580"/>
                    </a:lnTo>
                    <a:lnTo>
                      <a:pt x="315" y="643"/>
                    </a:lnTo>
                    <a:lnTo>
                      <a:pt x="279" y="708"/>
                    </a:lnTo>
                    <a:lnTo>
                      <a:pt x="248" y="778"/>
                    </a:lnTo>
                    <a:lnTo>
                      <a:pt x="223" y="850"/>
                    </a:lnTo>
                    <a:lnTo>
                      <a:pt x="203" y="925"/>
                    </a:lnTo>
                    <a:lnTo>
                      <a:pt x="188" y="1001"/>
                    </a:lnTo>
                    <a:lnTo>
                      <a:pt x="179" y="1080"/>
                    </a:lnTo>
                    <a:lnTo>
                      <a:pt x="175" y="1161"/>
                    </a:lnTo>
                    <a:lnTo>
                      <a:pt x="179" y="1240"/>
                    </a:lnTo>
                    <a:lnTo>
                      <a:pt x="187" y="1318"/>
                    </a:lnTo>
                    <a:lnTo>
                      <a:pt x="201" y="1399"/>
                    </a:lnTo>
                    <a:lnTo>
                      <a:pt x="220" y="1480"/>
                    </a:lnTo>
                    <a:lnTo>
                      <a:pt x="244" y="1560"/>
                    </a:lnTo>
                    <a:lnTo>
                      <a:pt x="274" y="1640"/>
                    </a:lnTo>
                    <a:lnTo>
                      <a:pt x="307" y="1718"/>
                    </a:lnTo>
                    <a:lnTo>
                      <a:pt x="346" y="1794"/>
                    </a:lnTo>
                    <a:lnTo>
                      <a:pt x="388" y="1867"/>
                    </a:lnTo>
                    <a:lnTo>
                      <a:pt x="434" y="1937"/>
                    </a:lnTo>
                    <a:lnTo>
                      <a:pt x="485" y="2013"/>
                    </a:lnTo>
                    <a:lnTo>
                      <a:pt x="529" y="2089"/>
                    </a:lnTo>
                    <a:lnTo>
                      <a:pt x="568" y="2167"/>
                    </a:lnTo>
                    <a:lnTo>
                      <a:pt x="602" y="2247"/>
                    </a:lnTo>
                    <a:lnTo>
                      <a:pt x="630" y="2328"/>
                    </a:lnTo>
                    <a:lnTo>
                      <a:pt x="652" y="2409"/>
                    </a:lnTo>
                    <a:lnTo>
                      <a:pt x="669" y="2491"/>
                    </a:lnTo>
                    <a:lnTo>
                      <a:pt x="680" y="2573"/>
                    </a:lnTo>
                    <a:lnTo>
                      <a:pt x="685" y="2656"/>
                    </a:lnTo>
                    <a:lnTo>
                      <a:pt x="882" y="2656"/>
                    </a:lnTo>
                    <a:lnTo>
                      <a:pt x="816" y="1650"/>
                    </a:lnTo>
                    <a:lnTo>
                      <a:pt x="646" y="1286"/>
                    </a:lnTo>
                    <a:lnTo>
                      <a:pt x="639" y="1265"/>
                    </a:lnTo>
                    <a:lnTo>
                      <a:pt x="638" y="1243"/>
                    </a:lnTo>
                    <a:lnTo>
                      <a:pt x="642" y="1221"/>
                    </a:lnTo>
                    <a:lnTo>
                      <a:pt x="651" y="1201"/>
                    </a:lnTo>
                    <a:lnTo>
                      <a:pt x="665" y="1184"/>
                    </a:lnTo>
                    <a:lnTo>
                      <a:pt x="683" y="1171"/>
                    </a:lnTo>
                    <a:lnTo>
                      <a:pt x="703" y="1163"/>
                    </a:lnTo>
                    <a:lnTo>
                      <a:pt x="725" y="1160"/>
                    </a:lnTo>
                    <a:lnTo>
                      <a:pt x="1487" y="1160"/>
                    </a:lnTo>
                    <a:lnTo>
                      <a:pt x="1509" y="1163"/>
                    </a:lnTo>
                    <a:lnTo>
                      <a:pt x="1529" y="1171"/>
                    </a:lnTo>
                    <a:lnTo>
                      <a:pt x="1547" y="1184"/>
                    </a:lnTo>
                    <a:lnTo>
                      <a:pt x="1561" y="1201"/>
                    </a:lnTo>
                    <a:lnTo>
                      <a:pt x="1571" y="1221"/>
                    </a:lnTo>
                    <a:lnTo>
                      <a:pt x="1576" y="1243"/>
                    </a:lnTo>
                    <a:lnTo>
                      <a:pt x="1574" y="1265"/>
                    </a:lnTo>
                    <a:lnTo>
                      <a:pt x="1567" y="1286"/>
                    </a:lnTo>
                    <a:lnTo>
                      <a:pt x="1398" y="1650"/>
                    </a:lnTo>
                    <a:lnTo>
                      <a:pt x="1330" y="2656"/>
                    </a:lnTo>
                    <a:lnTo>
                      <a:pt x="1528" y="2656"/>
                    </a:lnTo>
                    <a:lnTo>
                      <a:pt x="1533" y="2573"/>
                    </a:lnTo>
                    <a:lnTo>
                      <a:pt x="1544" y="2491"/>
                    </a:lnTo>
                    <a:lnTo>
                      <a:pt x="1560" y="2409"/>
                    </a:lnTo>
                    <a:lnTo>
                      <a:pt x="1582" y="2328"/>
                    </a:lnTo>
                    <a:lnTo>
                      <a:pt x="1611" y="2247"/>
                    </a:lnTo>
                    <a:lnTo>
                      <a:pt x="1644" y="2167"/>
                    </a:lnTo>
                    <a:lnTo>
                      <a:pt x="1684" y="2089"/>
                    </a:lnTo>
                    <a:lnTo>
                      <a:pt x="1728" y="2013"/>
                    </a:lnTo>
                    <a:lnTo>
                      <a:pt x="1778" y="1937"/>
                    </a:lnTo>
                    <a:lnTo>
                      <a:pt x="1825" y="1867"/>
                    </a:lnTo>
                    <a:lnTo>
                      <a:pt x="1868" y="1794"/>
                    </a:lnTo>
                    <a:lnTo>
                      <a:pt x="1905" y="1718"/>
                    </a:lnTo>
                    <a:lnTo>
                      <a:pt x="1940" y="1640"/>
                    </a:lnTo>
                    <a:lnTo>
                      <a:pt x="1968" y="1560"/>
                    </a:lnTo>
                    <a:lnTo>
                      <a:pt x="1993" y="1480"/>
                    </a:lnTo>
                    <a:lnTo>
                      <a:pt x="2012" y="1399"/>
                    </a:lnTo>
                    <a:lnTo>
                      <a:pt x="2026" y="1318"/>
                    </a:lnTo>
                    <a:lnTo>
                      <a:pt x="2035" y="1240"/>
                    </a:lnTo>
                    <a:lnTo>
                      <a:pt x="2037" y="1161"/>
                    </a:lnTo>
                    <a:lnTo>
                      <a:pt x="2034" y="1080"/>
                    </a:lnTo>
                    <a:lnTo>
                      <a:pt x="2025" y="1001"/>
                    </a:lnTo>
                    <a:lnTo>
                      <a:pt x="2010" y="925"/>
                    </a:lnTo>
                    <a:lnTo>
                      <a:pt x="1989" y="850"/>
                    </a:lnTo>
                    <a:lnTo>
                      <a:pt x="1964" y="778"/>
                    </a:lnTo>
                    <a:lnTo>
                      <a:pt x="1933" y="708"/>
                    </a:lnTo>
                    <a:lnTo>
                      <a:pt x="1898" y="643"/>
                    </a:lnTo>
                    <a:lnTo>
                      <a:pt x="1858" y="580"/>
                    </a:lnTo>
                    <a:lnTo>
                      <a:pt x="1812" y="521"/>
                    </a:lnTo>
                    <a:lnTo>
                      <a:pt x="1764" y="465"/>
                    </a:lnTo>
                    <a:lnTo>
                      <a:pt x="1712" y="413"/>
                    </a:lnTo>
                    <a:lnTo>
                      <a:pt x="1655" y="367"/>
                    </a:lnTo>
                    <a:lnTo>
                      <a:pt x="1597" y="325"/>
                    </a:lnTo>
                    <a:lnTo>
                      <a:pt x="1534" y="287"/>
                    </a:lnTo>
                    <a:lnTo>
                      <a:pt x="1468" y="254"/>
                    </a:lnTo>
                    <a:lnTo>
                      <a:pt x="1400" y="227"/>
                    </a:lnTo>
                    <a:lnTo>
                      <a:pt x="1330" y="205"/>
                    </a:lnTo>
                    <a:lnTo>
                      <a:pt x="1257" y="189"/>
                    </a:lnTo>
                    <a:lnTo>
                      <a:pt x="1183" y="179"/>
                    </a:lnTo>
                    <a:lnTo>
                      <a:pt x="1107" y="176"/>
                    </a:lnTo>
                    <a:close/>
                    <a:moveTo>
                      <a:pt x="1107" y="0"/>
                    </a:moveTo>
                    <a:lnTo>
                      <a:pt x="1193" y="3"/>
                    </a:lnTo>
                    <a:lnTo>
                      <a:pt x="1277" y="13"/>
                    </a:lnTo>
                    <a:lnTo>
                      <a:pt x="1360" y="31"/>
                    </a:lnTo>
                    <a:lnTo>
                      <a:pt x="1441" y="53"/>
                    </a:lnTo>
                    <a:lnTo>
                      <a:pt x="1518" y="83"/>
                    </a:lnTo>
                    <a:lnTo>
                      <a:pt x="1593" y="117"/>
                    </a:lnTo>
                    <a:lnTo>
                      <a:pt x="1665" y="158"/>
                    </a:lnTo>
                    <a:lnTo>
                      <a:pt x="1734" y="204"/>
                    </a:lnTo>
                    <a:lnTo>
                      <a:pt x="1798" y="255"/>
                    </a:lnTo>
                    <a:lnTo>
                      <a:pt x="1860" y="310"/>
                    </a:lnTo>
                    <a:lnTo>
                      <a:pt x="1918" y="370"/>
                    </a:lnTo>
                    <a:lnTo>
                      <a:pt x="1971" y="434"/>
                    </a:lnTo>
                    <a:lnTo>
                      <a:pt x="2018" y="503"/>
                    </a:lnTo>
                    <a:lnTo>
                      <a:pt x="2062" y="575"/>
                    </a:lnTo>
                    <a:lnTo>
                      <a:pt x="2101" y="651"/>
                    </a:lnTo>
                    <a:lnTo>
                      <a:pt x="2134" y="729"/>
                    </a:lnTo>
                    <a:lnTo>
                      <a:pt x="2162" y="810"/>
                    </a:lnTo>
                    <a:lnTo>
                      <a:pt x="2184" y="895"/>
                    </a:lnTo>
                    <a:lnTo>
                      <a:pt x="2201" y="981"/>
                    </a:lnTo>
                    <a:lnTo>
                      <a:pt x="2211" y="1070"/>
                    </a:lnTo>
                    <a:lnTo>
                      <a:pt x="2214" y="1161"/>
                    </a:lnTo>
                    <a:lnTo>
                      <a:pt x="2211" y="1251"/>
                    </a:lnTo>
                    <a:lnTo>
                      <a:pt x="2201" y="1342"/>
                    </a:lnTo>
                    <a:lnTo>
                      <a:pt x="2185" y="1433"/>
                    </a:lnTo>
                    <a:lnTo>
                      <a:pt x="2164" y="1524"/>
                    </a:lnTo>
                    <a:lnTo>
                      <a:pt x="2138" y="1615"/>
                    </a:lnTo>
                    <a:lnTo>
                      <a:pt x="2104" y="1703"/>
                    </a:lnTo>
                    <a:lnTo>
                      <a:pt x="2067" y="1791"/>
                    </a:lnTo>
                    <a:lnTo>
                      <a:pt x="2024" y="1877"/>
                    </a:lnTo>
                    <a:lnTo>
                      <a:pt x="1975" y="1961"/>
                    </a:lnTo>
                    <a:lnTo>
                      <a:pt x="1922" y="2040"/>
                    </a:lnTo>
                    <a:lnTo>
                      <a:pt x="1872" y="2116"/>
                    </a:lnTo>
                    <a:lnTo>
                      <a:pt x="1828" y="2195"/>
                    </a:lnTo>
                    <a:lnTo>
                      <a:pt x="1790" y="2274"/>
                    </a:lnTo>
                    <a:lnTo>
                      <a:pt x="1759" y="2354"/>
                    </a:lnTo>
                    <a:lnTo>
                      <a:pt x="1735" y="2436"/>
                    </a:lnTo>
                    <a:lnTo>
                      <a:pt x="1718" y="2520"/>
                    </a:lnTo>
                    <a:lnTo>
                      <a:pt x="1707" y="2602"/>
                    </a:lnTo>
                    <a:lnTo>
                      <a:pt x="1704" y="2685"/>
                    </a:lnTo>
                    <a:lnTo>
                      <a:pt x="1704" y="3242"/>
                    </a:lnTo>
                    <a:lnTo>
                      <a:pt x="1702" y="3274"/>
                    </a:lnTo>
                    <a:lnTo>
                      <a:pt x="1693" y="3304"/>
                    </a:lnTo>
                    <a:lnTo>
                      <a:pt x="1680" y="3331"/>
                    </a:lnTo>
                    <a:lnTo>
                      <a:pt x="1663" y="3356"/>
                    </a:lnTo>
                    <a:lnTo>
                      <a:pt x="1641" y="3377"/>
                    </a:lnTo>
                    <a:lnTo>
                      <a:pt x="1617" y="3395"/>
                    </a:lnTo>
                    <a:lnTo>
                      <a:pt x="1589" y="3408"/>
                    </a:lnTo>
                    <a:lnTo>
                      <a:pt x="1559" y="3416"/>
                    </a:lnTo>
                    <a:lnTo>
                      <a:pt x="1527" y="3419"/>
                    </a:lnTo>
                    <a:lnTo>
                      <a:pt x="685" y="3419"/>
                    </a:lnTo>
                    <a:lnTo>
                      <a:pt x="653" y="3416"/>
                    </a:lnTo>
                    <a:lnTo>
                      <a:pt x="623" y="3408"/>
                    </a:lnTo>
                    <a:lnTo>
                      <a:pt x="596" y="3395"/>
                    </a:lnTo>
                    <a:lnTo>
                      <a:pt x="571" y="3377"/>
                    </a:lnTo>
                    <a:lnTo>
                      <a:pt x="550" y="3356"/>
                    </a:lnTo>
                    <a:lnTo>
                      <a:pt x="533" y="3331"/>
                    </a:lnTo>
                    <a:lnTo>
                      <a:pt x="519" y="3304"/>
                    </a:lnTo>
                    <a:lnTo>
                      <a:pt x="512" y="3274"/>
                    </a:lnTo>
                    <a:lnTo>
                      <a:pt x="508" y="3242"/>
                    </a:lnTo>
                    <a:lnTo>
                      <a:pt x="508" y="2685"/>
                    </a:lnTo>
                    <a:lnTo>
                      <a:pt x="505" y="2602"/>
                    </a:lnTo>
                    <a:lnTo>
                      <a:pt x="495" y="2520"/>
                    </a:lnTo>
                    <a:lnTo>
                      <a:pt x="477" y="2436"/>
                    </a:lnTo>
                    <a:lnTo>
                      <a:pt x="453" y="2354"/>
                    </a:lnTo>
                    <a:lnTo>
                      <a:pt x="422" y="2274"/>
                    </a:lnTo>
                    <a:lnTo>
                      <a:pt x="385" y="2195"/>
                    </a:lnTo>
                    <a:lnTo>
                      <a:pt x="341" y="2116"/>
                    </a:lnTo>
                    <a:lnTo>
                      <a:pt x="291" y="2040"/>
                    </a:lnTo>
                    <a:lnTo>
                      <a:pt x="237" y="1961"/>
                    </a:lnTo>
                    <a:lnTo>
                      <a:pt x="190" y="1877"/>
                    </a:lnTo>
                    <a:lnTo>
                      <a:pt x="146" y="1791"/>
                    </a:lnTo>
                    <a:lnTo>
                      <a:pt x="108" y="1703"/>
                    </a:lnTo>
                    <a:lnTo>
                      <a:pt x="76" y="1615"/>
                    </a:lnTo>
                    <a:lnTo>
                      <a:pt x="48" y="1524"/>
                    </a:lnTo>
                    <a:lnTo>
                      <a:pt x="27" y="1433"/>
                    </a:lnTo>
                    <a:lnTo>
                      <a:pt x="12" y="1342"/>
                    </a:lnTo>
                    <a:lnTo>
                      <a:pt x="2" y="1251"/>
                    </a:lnTo>
                    <a:lnTo>
                      <a:pt x="0" y="1161"/>
                    </a:lnTo>
                    <a:lnTo>
                      <a:pt x="3" y="1070"/>
                    </a:lnTo>
                    <a:lnTo>
                      <a:pt x="12" y="981"/>
                    </a:lnTo>
                    <a:lnTo>
                      <a:pt x="28" y="895"/>
                    </a:lnTo>
                    <a:lnTo>
                      <a:pt x="51" y="810"/>
                    </a:lnTo>
                    <a:lnTo>
                      <a:pt x="78" y="729"/>
                    </a:lnTo>
                    <a:lnTo>
                      <a:pt x="111" y="651"/>
                    </a:lnTo>
                    <a:lnTo>
                      <a:pt x="150" y="575"/>
                    </a:lnTo>
                    <a:lnTo>
                      <a:pt x="194" y="503"/>
                    </a:lnTo>
                    <a:lnTo>
                      <a:pt x="243" y="434"/>
                    </a:lnTo>
                    <a:lnTo>
                      <a:pt x="296" y="370"/>
                    </a:lnTo>
                    <a:lnTo>
                      <a:pt x="352" y="310"/>
                    </a:lnTo>
                    <a:lnTo>
                      <a:pt x="414" y="255"/>
                    </a:lnTo>
                    <a:lnTo>
                      <a:pt x="480" y="204"/>
                    </a:lnTo>
                    <a:lnTo>
                      <a:pt x="548" y="158"/>
                    </a:lnTo>
                    <a:lnTo>
                      <a:pt x="620" y="117"/>
                    </a:lnTo>
                    <a:lnTo>
                      <a:pt x="695" y="83"/>
                    </a:lnTo>
                    <a:lnTo>
                      <a:pt x="773" y="53"/>
                    </a:lnTo>
                    <a:lnTo>
                      <a:pt x="852" y="31"/>
                    </a:lnTo>
                    <a:lnTo>
                      <a:pt x="935" y="13"/>
                    </a:lnTo>
                    <a:lnTo>
                      <a:pt x="1021" y="3"/>
                    </a:lnTo>
                    <a:lnTo>
                      <a:pt x="110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endParaRPr>
              </a:p>
            </p:txBody>
          </p:sp>
        </p:grpSp>
        <p:sp>
          <p:nvSpPr>
            <p:cNvPr id="47" name="Freeform 124">
              <a:extLst>
                <a:ext uri="{FF2B5EF4-FFF2-40B4-BE49-F238E27FC236}">
                  <a16:creationId xmlns:a16="http://schemas.microsoft.com/office/drawing/2014/main" id="{66382E98-7E58-426A-8C39-77C5C42D22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9918" y="3607046"/>
              <a:ext cx="671930" cy="592770"/>
            </a:xfrm>
            <a:custGeom>
              <a:avLst/>
              <a:gdLst>
                <a:gd name="T0" fmla="*/ 1495 w 3650"/>
                <a:gd name="T1" fmla="*/ 3047 h 3224"/>
                <a:gd name="T2" fmla="*/ 1498 w 3650"/>
                <a:gd name="T3" fmla="*/ 3044 h 3224"/>
                <a:gd name="T4" fmla="*/ 198 w 3650"/>
                <a:gd name="T5" fmla="*/ 981 h 3224"/>
                <a:gd name="T6" fmla="*/ 179 w 3650"/>
                <a:gd name="T7" fmla="*/ 1543 h 3224"/>
                <a:gd name="T8" fmla="*/ 342 w 3650"/>
                <a:gd name="T9" fmla="*/ 1579 h 3224"/>
                <a:gd name="T10" fmla="*/ 3250 w 3650"/>
                <a:gd name="T11" fmla="*/ 1591 h 3224"/>
                <a:gd name="T12" fmla="*/ 3423 w 3650"/>
                <a:gd name="T13" fmla="*/ 1451 h 3224"/>
                <a:gd name="T14" fmla="*/ 3470 w 3650"/>
                <a:gd name="T15" fmla="*/ 1227 h 3224"/>
                <a:gd name="T16" fmla="*/ 3366 w 3650"/>
                <a:gd name="T17" fmla="*/ 1029 h 3224"/>
                <a:gd name="T18" fmla="*/ 617 w 3650"/>
                <a:gd name="T19" fmla="*/ 728 h 3224"/>
                <a:gd name="T20" fmla="*/ 529 w 3650"/>
                <a:gd name="T21" fmla="*/ 784 h 3224"/>
                <a:gd name="T22" fmla="*/ 521 w 3650"/>
                <a:gd name="T23" fmla="*/ 1746 h 3224"/>
                <a:gd name="T24" fmla="*/ 585 w 3650"/>
                <a:gd name="T25" fmla="*/ 1816 h 3224"/>
                <a:gd name="T26" fmla="*/ 627 w 3650"/>
                <a:gd name="T27" fmla="*/ 1821 h 3224"/>
                <a:gd name="T28" fmla="*/ 761 w 3650"/>
                <a:gd name="T29" fmla="*/ 1822 h 3224"/>
                <a:gd name="T30" fmla="*/ 949 w 3650"/>
                <a:gd name="T31" fmla="*/ 1822 h 3224"/>
                <a:gd name="T32" fmla="*/ 1083 w 3650"/>
                <a:gd name="T33" fmla="*/ 1822 h 3224"/>
                <a:gd name="T34" fmla="*/ 3024 w 3650"/>
                <a:gd name="T35" fmla="*/ 175 h 3224"/>
                <a:gd name="T36" fmla="*/ 2568 w 3650"/>
                <a:gd name="T37" fmla="*/ 398 h 3224"/>
                <a:gd name="T38" fmla="*/ 1772 w 3650"/>
                <a:gd name="T39" fmla="*/ 645 h 3224"/>
                <a:gd name="T40" fmla="*/ 1441 w 3650"/>
                <a:gd name="T41" fmla="*/ 1850 h 3224"/>
                <a:gd name="T42" fmla="*/ 2255 w 3650"/>
                <a:gd name="T43" fmla="*/ 2034 h 3224"/>
                <a:gd name="T44" fmla="*/ 3022 w 3650"/>
                <a:gd name="T45" fmla="*/ 2373 h 3224"/>
                <a:gd name="T46" fmla="*/ 3028 w 3650"/>
                <a:gd name="T47" fmla="*/ 2371 h 3224"/>
                <a:gd name="T48" fmla="*/ 3026 w 3650"/>
                <a:gd name="T49" fmla="*/ 177 h 3224"/>
                <a:gd name="T50" fmla="*/ 3116 w 3650"/>
                <a:gd name="T51" fmla="*/ 24 h 3224"/>
                <a:gd name="T52" fmla="*/ 3202 w 3650"/>
                <a:gd name="T53" fmla="*/ 148 h 3224"/>
                <a:gd name="T54" fmla="*/ 3368 w 3650"/>
                <a:gd name="T55" fmla="*/ 817 h 3224"/>
                <a:gd name="T56" fmla="*/ 3571 w 3650"/>
                <a:gd name="T57" fmla="*/ 1003 h 3224"/>
                <a:gd name="T58" fmla="*/ 3650 w 3650"/>
                <a:gd name="T59" fmla="*/ 1274 h 3224"/>
                <a:gd name="T60" fmla="*/ 3571 w 3650"/>
                <a:gd name="T61" fmla="*/ 1546 h 3224"/>
                <a:gd name="T62" fmla="*/ 3368 w 3650"/>
                <a:gd name="T63" fmla="*/ 1732 h 3224"/>
                <a:gd name="T64" fmla="*/ 3202 w 3650"/>
                <a:gd name="T65" fmla="*/ 2402 h 3224"/>
                <a:gd name="T66" fmla="*/ 3116 w 3650"/>
                <a:gd name="T67" fmla="*/ 2525 h 3224"/>
                <a:gd name="T68" fmla="*/ 2964 w 3650"/>
                <a:gd name="T69" fmla="*/ 2540 h 3224"/>
                <a:gd name="T70" fmla="*/ 2369 w 3650"/>
                <a:gd name="T71" fmla="*/ 2262 h 3224"/>
                <a:gd name="T72" fmla="*/ 1621 w 3650"/>
                <a:gd name="T73" fmla="*/ 2055 h 3224"/>
                <a:gd name="T74" fmla="*/ 1675 w 3650"/>
                <a:gd name="T75" fmla="*/ 3040 h 3224"/>
                <a:gd name="T76" fmla="*/ 1624 w 3650"/>
                <a:gd name="T77" fmla="*/ 3170 h 3224"/>
                <a:gd name="T78" fmla="*/ 1495 w 3650"/>
                <a:gd name="T79" fmla="*/ 3224 h 3224"/>
                <a:gd name="T80" fmla="*/ 969 w 3650"/>
                <a:gd name="T81" fmla="*/ 3182 h 3224"/>
                <a:gd name="T82" fmla="*/ 470 w 3650"/>
                <a:gd name="T83" fmla="*/ 1956 h 3224"/>
                <a:gd name="T84" fmla="*/ 352 w 3650"/>
                <a:gd name="T85" fmla="*/ 1797 h 3224"/>
                <a:gd name="T86" fmla="*/ 124 w 3650"/>
                <a:gd name="T87" fmla="*/ 1729 h 3224"/>
                <a:gd name="T88" fmla="*/ 12 w 3650"/>
                <a:gd name="T89" fmla="*/ 1598 h 3224"/>
                <a:gd name="T90" fmla="*/ 12 w 3650"/>
                <a:gd name="T91" fmla="*/ 951 h 3224"/>
                <a:gd name="T92" fmla="*/ 124 w 3650"/>
                <a:gd name="T93" fmla="*/ 821 h 3224"/>
                <a:gd name="T94" fmla="*/ 352 w 3650"/>
                <a:gd name="T95" fmla="*/ 755 h 3224"/>
                <a:gd name="T96" fmla="*/ 465 w 3650"/>
                <a:gd name="T97" fmla="*/ 598 h 3224"/>
                <a:gd name="T98" fmla="*/ 622 w 3650"/>
                <a:gd name="T99" fmla="*/ 552 h 3224"/>
                <a:gd name="T100" fmla="*/ 739 w 3650"/>
                <a:gd name="T101" fmla="*/ 552 h 3224"/>
                <a:gd name="T102" fmla="*/ 940 w 3650"/>
                <a:gd name="T103" fmla="*/ 551 h 3224"/>
                <a:gd name="T104" fmla="*/ 1123 w 3650"/>
                <a:gd name="T105" fmla="*/ 549 h 3224"/>
                <a:gd name="T106" fmla="*/ 1352 w 3650"/>
                <a:gd name="T107" fmla="*/ 533 h 3224"/>
                <a:gd name="T108" fmla="*/ 2169 w 3650"/>
                <a:gd name="T109" fmla="*/ 357 h 3224"/>
                <a:gd name="T110" fmla="*/ 2935 w 3650"/>
                <a:gd name="T111" fmla="*/ 23 h 3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650" h="3224">
                  <a:moveTo>
                    <a:pt x="702" y="1998"/>
                  </a:moveTo>
                  <a:lnTo>
                    <a:pt x="1082" y="3046"/>
                  </a:lnTo>
                  <a:lnTo>
                    <a:pt x="1083" y="3047"/>
                  </a:lnTo>
                  <a:lnTo>
                    <a:pt x="1084" y="3047"/>
                  </a:lnTo>
                  <a:lnTo>
                    <a:pt x="1495" y="3047"/>
                  </a:lnTo>
                  <a:lnTo>
                    <a:pt x="1497" y="3047"/>
                  </a:lnTo>
                  <a:lnTo>
                    <a:pt x="1498" y="3046"/>
                  </a:lnTo>
                  <a:lnTo>
                    <a:pt x="1498" y="3046"/>
                  </a:lnTo>
                  <a:lnTo>
                    <a:pt x="1498" y="3045"/>
                  </a:lnTo>
                  <a:lnTo>
                    <a:pt x="1498" y="3044"/>
                  </a:lnTo>
                  <a:lnTo>
                    <a:pt x="1118" y="1998"/>
                  </a:lnTo>
                  <a:lnTo>
                    <a:pt x="702" y="1998"/>
                  </a:lnTo>
                  <a:close/>
                  <a:moveTo>
                    <a:pt x="229" y="971"/>
                  </a:moveTo>
                  <a:lnTo>
                    <a:pt x="212" y="974"/>
                  </a:lnTo>
                  <a:lnTo>
                    <a:pt x="198" y="981"/>
                  </a:lnTo>
                  <a:lnTo>
                    <a:pt x="187" y="993"/>
                  </a:lnTo>
                  <a:lnTo>
                    <a:pt x="179" y="1008"/>
                  </a:lnTo>
                  <a:lnTo>
                    <a:pt x="176" y="1023"/>
                  </a:lnTo>
                  <a:lnTo>
                    <a:pt x="176" y="1527"/>
                  </a:lnTo>
                  <a:lnTo>
                    <a:pt x="179" y="1543"/>
                  </a:lnTo>
                  <a:lnTo>
                    <a:pt x="187" y="1558"/>
                  </a:lnTo>
                  <a:lnTo>
                    <a:pt x="198" y="1569"/>
                  </a:lnTo>
                  <a:lnTo>
                    <a:pt x="212" y="1576"/>
                  </a:lnTo>
                  <a:lnTo>
                    <a:pt x="229" y="1579"/>
                  </a:lnTo>
                  <a:lnTo>
                    <a:pt x="342" y="1579"/>
                  </a:lnTo>
                  <a:lnTo>
                    <a:pt x="342" y="971"/>
                  </a:lnTo>
                  <a:lnTo>
                    <a:pt x="229" y="971"/>
                  </a:lnTo>
                  <a:close/>
                  <a:moveTo>
                    <a:pt x="3204" y="946"/>
                  </a:moveTo>
                  <a:lnTo>
                    <a:pt x="3204" y="1604"/>
                  </a:lnTo>
                  <a:lnTo>
                    <a:pt x="3250" y="1591"/>
                  </a:lnTo>
                  <a:lnTo>
                    <a:pt x="3292" y="1573"/>
                  </a:lnTo>
                  <a:lnTo>
                    <a:pt x="3330" y="1550"/>
                  </a:lnTo>
                  <a:lnTo>
                    <a:pt x="3366" y="1521"/>
                  </a:lnTo>
                  <a:lnTo>
                    <a:pt x="3397" y="1489"/>
                  </a:lnTo>
                  <a:lnTo>
                    <a:pt x="3423" y="1451"/>
                  </a:lnTo>
                  <a:lnTo>
                    <a:pt x="3444" y="1411"/>
                  </a:lnTo>
                  <a:lnTo>
                    <a:pt x="3461" y="1368"/>
                  </a:lnTo>
                  <a:lnTo>
                    <a:pt x="3470" y="1323"/>
                  </a:lnTo>
                  <a:lnTo>
                    <a:pt x="3474" y="1274"/>
                  </a:lnTo>
                  <a:lnTo>
                    <a:pt x="3470" y="1227"/>
                  </a:lnTo>
                  <a:lnTo>
                    <a:pt x="3461" y="1181"/>
                  </a:lnTo>
                  <a:lnTo>
                    <a:pt x="3444" y="1138"/>
                  </a:lnTo>
                  <a:lnTo>
                    <a:pt x="3423" y="1098"/>
                  </a:lnTo>
                  <a:lnTo>
                    <a:pt x="3397" y="1061"/>
                  </a:lnTo>
                  <a:lnTo>
                    <a:pt x="3366" y="1029"/>
                  </a:lnTo>
                  <a:lnTo>
                    <a:pt x="3330" y="1000"/>
                  </a:lnTo>
                  <a:lnTo>
                    <a:pt x="3292" y="977"/>
                  </a:lnTo>
                  <a:lnTo>
                    <a:pt x="3250" y="958"/>
                  </a:lnTo>
                  <a:lnTo>
                    <a:pt x="3204" y="946"/>
                  </a:lnTo>
                  <a:close/>
                  <a:moveTo>
                    <a:pt x="617" y="728"/>
                  </a:moveTo>
                  <a:lnTo>
                    <a:pt x="595" y="731"/>
                  </a:lnTo>
                  <a:lnTo>
                    <a:pt x="574" y="739"/>
                  </a:lnTo>
                  <a:lnTo>
                    <a:pt x="555" y="750"/>
                  </a:lnTo>
                  <a:lnTo>
                    <a:pt x="540" y="765"/>
                  </a:lnTo>
                  <a:lnTo>
                    <a:pt x="529" y="784"/>
                  </a:lnTo>
                  <a:lnTo>
                    <a:pt x="521" y="805"/>
                  </a:lnTo>
                  <a:lnTo>
                    <a:pt x="518" y="827"/>
                  </a:lnTo>
                  <a:lnTo>
                    <a:pt x="518" y="827"/>
                  </a:lnTo>
                  <a:lnTo>
                    <a:pt x="518" y="1722"/>
                  </a:lnTo>
                  <a:lnTo>
                    <a:pt x="521" y="1746"/>
                  </a:lnTo>
                  <a:lnTo>
                    <a:pt x="529" y="1768"/>
                  </a:lnTo>
                  <a:lnTo>
                    <a:pt x="541" y="1785"/>
                  </a:lnTo>
                  <a:lnTo>
                    <a:pt x="557" y="1801"/>
                  </a:lnTo>
                  <a:lnTo>
                    <a:pt x="577" y="1813"/>
                  </a:lnTo>
                  <a:lnTo>
                    <a:pt x="585" y="1816"/>
                  </a:lnTo>
                  <a:lnTo>
                    <a:pt x="592" y="1819"/>
                  </a:lnTo>
                  <a:lnTo>
                    <a:pt x="601" y="1820"/>
                  </a:lnTo>
                  <a:lnTo>
                    <a:pt x="611" y="1821"/>
                  </a:lnTo>
                  <a:lnTo>
                    <a:pt x="615" y="1821"/>
                  </a:lnTo>
                  <a:lnTo>
                    <a:pt x="627" y="1821"/>
                  </a:lnTo>
                  <a:lnTo>
                    <a:pt x="645" y="1821"/>
                  </a:lnTo>
                  <a:lnTo>
                    <a:pt x="667" y="1821"/>
                  </a:lnTo>
                  <a:lnTo>
                    <a:pt x="696" y="1822"/>
                  </a:lnTo>
                  <a:lnTo>
                    <a:pt x="727" y="1822"/>
                  </a:lnTo>
                  <a:lnTo>
                    <a:pt x="761" y="1822"/>
                  </a:lnTo>
                  <a:lnTo>
                    <a:pt x="797" y="1822"/>
                  </a:lnTo>
                  <a:lnTo>
                    <a:pt x="836" y="1822"/>
                  </a:lnTo>
                  <a:lnTo>
                    <a:pt x="874" y="1822"/>
                  </a:lnTo>
                  <a:lnTo>
                    <a:pt x="911" y="1822"/>
                  </a:lnTo>
                  <a:lnTo>
                    <a:pt x="949" y="1822"/>
                  </a:lnTo>
                  <a:lnTo>
                    <a:pt x="983" y="1822"/>
                  </a:lnTo>
                  <a:lnTo>
                    <a:pt x="1014" y="1822"/>
                  </a:lnTo>
                  <a:lnTo>
                    <a:pt x="1042" y="1822"/>
                  </a:lnTo>
                  <a:lnTo>
                    <a:pt x="1065" y="1822"/>
                  </a:lnTo>
                  <a:lnTo>
                    <a:pt x="1083" y="1822"/>
                  </a:lnTo>
                  <a:lnTo>
                    <a:pt x="1094" y="1822"/>
                  </a:lnTo>
                  <a:lnTo>
                    <a:pt x="1097" y="1822"/>
                  </a:lnTo>
                  <a:lnTo>
                    <a:pt x="1097" y="728"/>
                  </a:lnTo>
                  <a:lnTo>
                    <a:pt x="617" y="728"/>
                  </a:lnTo>
                  <a:close/>
                  <a:moveTo>
                    <a:pt x="3024" y="175"/>
                  </a:moveTo>
                  <a:lnTo>
                    <a:pt x="3023" y="175"/>
                  </a:lnTo>
                  <a:lnTo>
                    <a:pt x="3022" y="177"/>
                  </a:lnTo>
                  <a:lnTo>
                    <a:pt x="2872" y="256"/>
                  </a:lnTo>
                  <a:lnTo>
                    <a:pt x="2722" y="330"/>
                  </a:lnTo>
                  <a:lnTo>
                    <a:pt x="2568" y="398"/>
                  </a:lnTo>
                  <a:lnTo>
                    <a:pt x="2413" y="459"/>
                  </a:lnTo>
                  <a:lnTo>
                    <a:pt x="2255" y="514"/>
                  </a:lnTo>
                  <a:lnTo>
                    <a:pt x="2096" y="564"/>
                  </a:lnTo>
                  <a:lnTo>
                    <a:pt x="1936" y="607"/>
                  </a:lnTo>
                  <a:lnTo>
                    <a:pt x="1772" y="645"/>
                  </a:lnTo>
                  <a:lnTo>
                    <a:pt x="1608" y="676"/>
                  </a:lnTo>
                  <a:lnTo>
                    <a:pt x="1441" y="700"/>
                  </a:lnTo>
                  <a:lnTo>
                    <a:pt x="1274" y="719"/>
                  </a:lnTo>
                  <a:lnTo>
                    <a:pt x="1274" y="1831"/>
                  </a:lnTo>
                  <a:lnTo>
                    <a:pt x="1441" y="1850"/>
                  </a:lnTo>
                  <a:lnTo>
                    <a:pt x="1608" y="1874"/>
                  </a:lnTo>
                  <a:lnTo>
                    <a:pt x="1772" y="1905"/>
                  </a:lnTo>
                  <a:lnTo>
                    <a:pt x="1936" y="1943"/>
                  </a:lnTo>
                  <a:lnTo>
                    <a:pt x="2096" y="1986"/>
                  </a:lnTo>
                  <a:lnTo>
                    <a:pt x="2255" y="2034"/>
                  </a:lnTo>
                  <a:lnTo>
                    <a:pt x="2412" y="2091"/>
                  </a:lnTo>
                  <a:lnTo>
                    <a:pt x="2568" y="2152"/>
                  </a:lnTo>
                  <a:lnTo>
                    <a:pt x="2722" y="2219"/>
                  </a:lnTo>
                  <a:lnTo>
                    <a:pt x="2872" y="2293"/>
                  </a:lnTo>
                  <a:lnTo>
                    <a:pt x="3022" y="2373"/>
                  </a:lnTo>
                  <a:lnTo>
                    <a:pt x="3023" y="2373"/>
                  </a:lnTo>
                  <a:lnTo>
                    <a:pt x="3024" y="2374"/>
                  </a:lnTo>
                  <a:lnTo>
                    <a:pt x="3026" y="2373"/>
                  </a:lnTo>
                  <a:lnTo>
                    <a:pt x="3027" y="2372"/>
                  </a:lnTo>
                  <a:lnTo>
                    <a:pt x="3028" y="2371"/>
                  </a:lnTo>
                  <a:lnTo>
                    <a:pt x="3028" y="2370"/>
                  </a:lnTo>
                  <a:lnTo>
                    <a:pt x="3028" y="180"/>
                  </a:lnTo>
                  <a:lnTo>
                    <a:pt x="3028" y="179"/>
                  </a:lnTo>
                  <a:lnTo>
                    <a:pt x="3027" y="178"/>
                  </a:lnTo>
                  <a:lnTo>
                    <a:pt x="3026" y="177"/>
                  </a:lnTo>
                  <a:lnTo>
                    <a:pt x="3024" y="175"/>
                  </a:lnTo>
                  <a:close/>
                  <a:moveTo>
                    <a:pt x="3026" y="0"/>
                  </a:moveTo>
                  <a:lnTo>
                    <a:pt x="3056" y="2"/>
                  </a:lnTo>
                  <a:lnTo>
                    <a:pt x="3087" y="11"/>
                  </a:lnTo>
                  <a:lnTo>
                    <a:pt x="3116" y="24"/>
                  </a:lnTo>
                  <a:lnTo>
                    <a:pt x="3141" y="43"/>
                  </a:lnTo>
                  <a:lnTo>
                    <a:pt x="3163" y="65"/>
                  </a:lnTo>
                  <a:lnTo>
                    <a:pt x="3181" y="90"/>
                  </a:lnTo>
                  <a:lnTo>
                    <a:pt x="3194" y="118"/>
                  </a:lnTo>
                  <a:lnTo>
                    <a:pt x="3202" y="148"/>
                  </a:lnTo>
                  <a:lnTo>
                    <a:pt x="3204" y="180"/>
                  </a:lnTo>
                  <a:lnTo>
                    <a:pt x="3204" y="767"/>
                  </a:lnTo>
                  <a:lnTo>
                    <a:pt x="3262" y="779"/>
                  </a:lnTo>
                  <a:lnTo>
                    <a:pt x="3316" y="795"/>
                  </a:lnTo>
                  <a:lnTo>
                    <a:pt x="3368" y="817"/>
                  </a:lnTo>
                  <a:lnTo>
                    <a:pt x="3417" y="845"/>
                  </a:lnTo>
                  <a:lnTo>
                    <a:pt x="3461" y="878"/>
                  </a:lnTo>
                  <a:lnTo>
                    <a:pt x="3503" y="916"/>
                  </a:lnTo>
                  <a:lnTo>
                    <a:pt x="3539" y="957"/>
                  </a:lnTo>
                  <a:lnTo>
                    <a:pt x="3571" y="1003"/>
                  </a:lnTo>
                  <a:lnTo>
                    <a:pt x="3599" y="1052"/>
                  </a:lnTo>
                  <a:lnTo>
                    <a:pt x="3620" y="1104"/>
                  </a:lnTo>
                  <a:lnTo>
                    <a:pt x="3637" y="1158"/>
                  </a:lnTo>
                  <a:lnTo>
                    <a:pt x="3647" y="1216"/>
                  </a:lnTo>
                  <a:lnTo>
                    <a:pt x="3650" y="1274"/>
                  </a:lnTo>
                  <a:lnTo>
                    <a:pt x="3647" y="1334"/>
                  </a:lnTo>
                  <a:lnTo>
                    <a:pt x="3637" y="1390"/>
                  </a:lnTo>
                  <a:lnTo>
                    <a:pt x="3620" y="1446"/>
                  </a:lnTo>
                  <a:lnTo>
                    <a:pt x="3599" y="1498"/>
                  </a:lnTo>
                  <a:lnTo>
                    <a:pt x="3571" y="1546"/>
                  </a:lnTo>
                  <a:lnTo>
                    <a:pt x="3539" y="1592"/>
                  </a:lnTo>
                  <a:lnTo>
                    <a:pt x="3503" y="1634"/>
                  </a:lnTo>
                  <a:lnTo>
                    <a:pt x="3461" y="1672"/>
                  </a:lnTo>
                  <a:lnTo>
                    <a:pt x="3417" y="1705"/>
                  </a:lnTo>
                  <a:lnTo>
                    <a:pt x="3368" y="1732"/>
                  </a:lnTo>
                  <a:lnTo>
                    <a:pt x="3316" y="1755"/>
                  </a:lnTo>
                  <a:lnTo>
                    <a:pt x="3262" y="1771"/>
                  </a:lnTo>
                  <a:lnTo>
                    <a:pt x="3204" y="1782"/>
                  </a:lnTo>
                  <a:lnTo>
                    <a:pt x="3204" y="2370"/>
                  </a:lnTo>
                  <a:lnTo>
                    <a:pt x="3202" y="2402"/>
                  </a:lnTo>
                  <a:lnTo>
                    <a:pt x="3194" y="2432"/>
                  </a:lnTo>
                  <a:lnTo>
                    <a:pt x="3181" y="2459"/>
                  </a:lnTo>
                  <a:lnTo>
                    <a:pt x="3163" y="2485"/>
                  </a:lnTo>
                  <a:lnTo>
                    <a:pt x="3141" y="2507"/>
                  </a:lnTo>
                  <a:lnTo>
                    <a:pt x="3116" y="2525"/>
                  </a:lnTo>
                  <a:lnTo>
                    <a:pt x="3086" y="2539"/>
                  </a:lnTo>
                  <a:lnTo>
                    <a:pt x="3055" y="2548"/>
                  </a:lnTo>
                  <a:lnTo>
                    <a:pt x="3024" y="2550"/>
                  </a:lnTo>
                  <a:lnTo>
                    <a:pt x="2994" y="2548"/>
                  </a:lnTo>
                  <a:lnTo>
                    <a:pt x="2964" y="2540"/>
                  </a:lnTo>
                  <a:lnTo>
                    <a:pt x="2935" y="2527"/>
                  </a:lnTo>
                  <a:lnTo>
                    <a:pt x="2797" y="2453"/>
                  </a:lnTo>
                  <a:lnTo>
                    <a:pt x="2657" y="2384"/>
                  </a:lnTo>
                  <a:lnTo>
                    <a:pt x="2514" y="2320"/>
                  </a:lnTo>
                  <a:lnTo>
                    <a:pt x="2369" y="2262"/>
                  </a:lnTo>
                  <a:lnTo>
                    <a:pt x="2223" y="2210"/>
                  </a:lnTo>
                  <a:lnTo>
                    <a:pt x="2075" y="2163"/>
                  </a:lnTo>
                  <a:lnTo>
                    <a:pt x="1926" y="2122"/>
                  </a:lnTo>
                  <a:lnTo>
                    <a:pt x="1774" y="2086"/>
                  </a:lnTo>
                  <a:lnTo>
                    <a:pt x="1621" y="2055"/>
                  </a:lnTo>
                  <a:lnTo>
                    <a:pt x="1467" y="2031"/>
                  </a:lnTo>
                  <a:lnTo>
                    <a:pt x="1312" y="2012"/>
                  </a:lnTo>
                  <a:lnTo>
                    <a:pt x="1664" y="2984"/>
                  </a:lnTo>
                  <a:lnTo>
                    <a:pt x="1671" y="3012"/>
                  </a:lnTo>
                  <a:lnTo>
                    <a:pt x="1675" y="3040"/>
                  </a:lnTo>
                  <a:lnTo>
                    <a:pt x="1672" y="3068"/>
                  </a:lnTo>
                  <a:lnTo>
                    <a:pt x="1667" y="3096"/>
                  </a:lnTo>
                  <a:lnTo>
                    <a:pt x="1657" y="3122"/>
                  </a:lnTo>
                  <a:lnTo>
                    <a:pt x="1641" y="3148"/>
                  </a:lnTo>
                  <a:lnTo>
                    <a:pt x="1624" y="3170"/>
                  </a:lnTo>
                  <a:lnTo>
                    <a:pt x="1602" y="3189"/>
                  </a:lnTo>
                  <a:lnTo>
                    <a:pt x="1578" y="3204"/>
                  </a:lnTo>
                  <a:lnTo>
                    <a:pt x="1552" y="3215"/>
                  </a:lnTo>
                  <a:lnTo>
                    <a:pt x="1524" y="3222"/>
                  </a:lnTo>
                  <a:lnTo>
                    <a:pt x="1495" y="3224"/>
                  </a:lnTo>
                  <a:lnTo>
                    <a:pt x="1084" y="3224"/>
                  </a:lnTo>
                  <a:lnTo>
                    <a:pt x="1053" y="3221"/>
                  </a:lnTo>
                  <a:lnTo>
                    <a:pt x="1022" y="3213"/>
                  </a:lnTo>
                  <a:lnTo>
                    <a:pt x="994" y="3200"/>
                  </a:lnTo>
                  <a:lnTo>
                    <a:pt x="969" y="3182"/>
                  </a:lnTo>
                  <a:lnTo>
                    <a:pt x="948" y="3160"/>
                  </a:lnTo>
                  <a:lnTo>
                    <a:pt x="929" y="3134"/>
                  </a:lnTo>
                  <a:lnTo>
                    <a:pt x="916" y="3106"/>
                  </a:lnTo>
                  <a:lnTo>
                    <a:pt x="507" y="1975"/>
                  </a:lnTo>
                  <a:lnTo>
                    <a:pt x="470" y="1956"/>
                  </a:lnTo>
                  <a:lnTo>
                    <a:pt x="438" y="1932"/>
                  </a:lnTo>
                  <a:lnTo>
                    <a:pt x="409" y="1903"/>
                  </a:lnTo>
                  <a:lnTo>
                    <a:pt x="385" y="1871"/>
                  </a:lnTo>
                  <a:lnTo>
                    <a:pt x="366" y="1835"/>
                  </a:lnTo>
                  <a:lnTo>
                    <a:pt x="352" y="1797"/>
                  </a:lnTo>
                  <a:lnTo>
                    <a:pt x="344" y="1755"/>
                  </a:lnTo>
                  <a:lnTo>
                    <a:pt x="229" y="1755"/>
                  </a:lnTo>
                  <a:lnTo>
                    <a:pt x="191" y="1752"/>
                  </a:lnTo>
                  <a:lnTo>
                    <a:pt x="156" y="1743"/>
                  </a:lnTo>
                  <a:lnTo>
                    <a:pt x="124" y="1729"/>
                  </a:lnTo>
                  <a:lnTo>
                    <a:pt x="94" y="1710"/>
                  </a:lnTo>
                  <a:lnTo>
                    <a:pt x="67" y="1688"/>
                  </a:lnTo>
                  <a:lnTo>
                    <a:pt x="44" y="1662"/>
                  </a:lnTo>
                  <a:lnTo>
                    <a:pt x="25" y="1632"/>
                  </a:lnTo>
                  <a:lnTo>
                    <a:pt x="12" y="1598"/>
                  </a:lnTo>
                  <a:lnTo>
                    <a:pt x="3" y="1563"/>
                  </a:lnTo>
                  <a:lnTo>
                    <a:pt x="0" y="1527"/>
                  </a:lnTo>
                  <a:lnTo>
                    <a:pt x="0" y="1023"/>
                  </a:lnTo>
                  <a:lnTo>
                    <a:pt x="3" y="987"/>
                  </a:lnTo>
                  <a:lnTo>
                    <a:pt x="12" y="951"/>
                  </a:lnTo>
                  <a:lnTo>
                    <a:pt x="25" y="919"/>
                  </a:lnTo>
                  <a:lnTo>
                    <a:pt x="44" y="888"/>
                  </a:lnTo>
                  <a:lnTo>
                    <a:pt x="67" y="862"/>
                  </a:lnTo>
                  <a:lnTo>
                    <a:pt x="94" y="839"/>
                  </a:lnTo>
                  <a:lnTo>
                    <a:pt x="124" y="821"/>
                  </a:lnTo>
                  <a:lnTo>
                    <a:pt x="156" y="806"/>
                  </a:lnTo>
                  <a:lnTo>
                    <a:pt x="191" y="797"/>
                  </a:lnTo>
                  <a:lnTo>
                    <a:pt x="229" y="795"/>
                  </a:lnTo>
                  <a:lnTo>
                    <a:pt x="344" y="795"/>
                  </a:lnTo>
                  <a:lnTo>
                    <a:pt x="352" y="755"/>
                  </a:lnTo>
                  <a:lnTo>
                    <a:pt x="365" y="717"/>
                  </a:lnTo>
                  <a:lnTo>
                    <a:pt x="384" y="682"/>
                  </a:lnTo>
                  <a:lnTo>
                    <a:pt x="406" y="650"/>
                  </a:lnTo>
                  <a:lnTo>
                    <a:pt x="434" y="623"/>
                  </a:lnTo>
                  <a:lnTo>
                    <a:pt x="465" y="598"/>
                  </a:lnTo>
                  <a:lnTo>
                    <a:pt x="499" y="578"/>
                  </a:lnTo>
                  <a:lnTo>
                    <a:pt x="536" y="564"/>
                  </a:lnTo>
                  <a:lnTo>
                    <a:pt x="576" y="555"/>
                  </a:lnTo>
                  <a:lnTo>
                    <a:pt x="617" y="552"/>
                  </a:lnTo>
                  <a:lnTo>
                    <a:pt x="622" y="552"/>
                  </a:lnTo>
                  <a:lnTo>
                    <a:pt x="633" y="552"/>
                  </a:lnTo>
                  <a:lnTo>
                    <a:pt x="651" y="552"/>
                  </a:lnTo>
                  <a:lnTo>
                    <a:pt x="676" y="552"/>
                  </a:lnTo>
                  <a:lnTo>
                    <a:pt x="705" y="552"/>
                  </a:lnTo>
                  <a:lnTo>
                    <a:pt x="739" y="552"/>
                  </a:lnTo>
                  <a:lnTo>
                    <a:pt x="775" y="551"/>
                  </a:lnTo>
                  <a:lnTo>
                    <a:pt x="815" y="551"/>
                  </a:lnTo>
                  <a:lnTo>
                    <a:pt x="856" y="551"/>
                  </a:lnTo>
                  <a:lnTo>
                    <a:pt x="898" y="551"/>
                  </a:lnTo>
                  <a:lnTo>
                    <a:pt x="940" y="551"/>
                  </a:lnTo>
                  <a:lnTo>
                    <a:pt x="982" y="551"/>
                  </a:lnTo>
                  <a:lnTo>
                    <a:pt x="1022" y="549"/>
                  </a:lnTo>
                  <a:lnTo>
                    <a:pt x="1059" y="549"/>
                  </a:lnTo>
                  <a:lnTo>
                    <a:pt x="1093" y="549"/>
                  </a:lnTo>
                  <a:lnTo>
                    <a:pt x="1123" y="549"/>
                  </a:lnTo>
                  <a:lnTo>
                    <a:pt x="1147" y="549"/>
                  </a:lnTo>
                  <a:lnTo>
                    <a:pt x="1166" y="549"/>
                  </a:lnTo>
                  <a:lnTo>
                    <a:pt x="1178" y="549"/>
                  </a:lnTo>
                  <a:lnTo>
                    <a:pt x="1183" y="548"/>
                  </a:lnTo>
                  <a:lnTo>
                    <a:pt x="1352" y="533"/>
                  </a:lnTo>
                  <a:lnTo>
                    <a:pt x="1519" y="511"/>
                  </a:lnTo>
                  <a:lnTo>
                    <a:pt x="1683" y="482"/>
                  </a:lnTo>
                  <a:lnTo>
                    <a:pt x="1847" y="447"/>
                  </a:lnTo>
                  <a:lnTo>
                    <a:pt x="2009" y="406"/>
                  </a:lnTo>
                  <a:lnTo>
                    <a:pt x="2169" y="357"/>
                  </a:lnTo>
                  <a:lnTo>
                    <a:pt x="2326" y="303"/>
                  </a:lnTo>
                  <a:lnTo>
                    <a:pt x="2482" y="242"/>
                  </a:lnTo>
                  <a:lnTo>
                    <a:pt x="2636" y="175"/>
                  </a:lnTo>
                  <a:lnTo>
                    <a:pt x="2786" y="102"/>
                  </a:lnTo>
                  <a:lnTo>
                    <a:pt x="2935" y="23"/>
                  </a:lnTo>
                  <a:lnTo>
                    <a:pt x="2964" y="9"/>
                  </a:lnTo>
                  <a:lnTo>
                    <a:pt x="2995" y="2"/>
                  </a:lnTo>
                  <a:lnTo>
                    <a:pt x="302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grpSp>
          <p:nvGrpSpPr>
            <p:cNvPr id="48" name="Group 55">
              <a:extLst>
                <a:ext uri="{FF2B5EF4-FFF2-40B4-BE49-F238E27FC236}">
                  <a16:creationId xmlns:a16="http://schemas.microsoft.com/office/drawing/2014/main" id="{5C3A9CB7-FB18-42E5-BF63-2E935D5D4994}"/>
                </a:ext>
              </a:extLst>
            </p:cNvPr>
            <p:cNvGrpSpPr/>
            <p:nvPr/>
          </p:nvGrpSpPr>
          <p:grpSpPr>
            <a:xfrm>
              <a:off x="6872371" y="3707977"/>
              <a:ext cx="677696" cy="453648"/>
              <a:chOff x="666750" y="3544888"/>
              <a:chExt cx="581025" cy="388938"/>
            </a:xfrm>
            <a:solidFill>
              <a:schemeClr val="bg1"/>
            </a:solidFill>
          </p:grpSpPr>
          <p:sp>
            <p:nvSpPr>
              <p:cNvPr id="49" name="Freeform 256">
                <a:extLst>
                  <a:ext uri="{FF2B5EF4-FFF2-40B4-BE49-F238E27FC236}">
                    <a16:creationId xmlns:a16="http://schemas.microsoft.com/office/drawing/2014/main" id="{D05D1476-8989-469E-A81F-1DE2456EE0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50" y="3598863"/>
                <a:ext cx="403225" cy="214313"/>
              </a:xfrm>
              <a:custGeom>
                <a:avLst/>
                <a:gdLst>
                  <a:gd name="T0" fmla="*/ 79 w 2542"/>
                  <a:gd name="T1" fmla="*/ 0 h 1347"/>
                  <a:gd name="T2" fmla="*/ 2463 w 2542"/>
                  <a:gd name="T3" fmla="*/ 0 h 1347"/>
                  <a:gd name="T4" fmla="*/ 2484 w 2542"/>
                  <a:gd name="T5" fmla="*/ 2 h 1347"/>
                  <a:gd name="T6" fmla="*/ 2503 w 2542"/>
                  <a:gd name="T7" fmla="*/ 10 h 1347"/>
                  <a:gd name="T8" fmla="*/ 2520 w 2542"/>
                  <a:gd name="T9" fmla="*/ 22 h 1347"/>
                  <a:gd name="T10" fmla="*/ 2532 w 2542"/>
                  <a:gd name="T11" fmla="*/ 38 h 1347"/>
                  <a:gd name="T12" fmla="*/ 2540 w 2542"/>
                  <a:gd name="T13" fmla="*/ 57 h 1347"/>
                  <a:gd name="T14" fmla="*/ 2542 w 2542"/>
                  <a:gd name="T15" fmla="*/ 78 h 1347"/>
                  <a:gd name="T16" fmla="*/ 2542 w 2542"/>
                  <a:gd name="T17" fmla="*/ 1268 h 1347"/>
                  <a:gd name="T18" fmla="*/ 2540 w 2542"/>
                  <a:gd name="T19" fmla="*/ 1289 h 1347"/>
                  <a:gd name="T20" fmla="*/ 2532 w 2542"/>
                  <a:gd name="T21" fmla="*/ 1308 h 1347"/>
                  <a:gd name="T22" fmla="*/ 2520 w 2542"/>
                  <a:gd name="T23" fmla="*/ 1323 h 1347"/>
                  <a:gd name="T24" fmla="*/ 2503 w 2542"/>
                  <a:gd name="T25" fmla="*/ 1337 h 1347"/>
                  <a:gd name="T26" fmla="*/ 2484 w 2542"/>
                  <a:gd name="T27" fmla="*/ 1344 h 1347"/>
                  <a:gd name="T28" fmla="*/ 2463 w 2542"/>
                  <a:gd name="T29" fmla="*/ 1347 h 1347"/>
                  <a:gd name="T30" fmla="*/ 2442 w 2542"/>
                  <a:gd name="T31" fmla="*/ 1344 h 1347"/>
                  <a:gd name="T32" fmla="*/ 2424 w 2542"/>
                  <a:gd name="T33" fmla="*/ 1337 h 1347"/>
                  <a:gd name="T34" fmla="*/ 2408 w 2542"/>
                  <a:gd name="T35" fmla="*/ 1323 h 1347"/>
                  <a:gd name="T36" fmla="*/ 2396 w 2542"/>
                  <a:gd name="T37" fmla="*/ 1308 h 1347"/>
                  <a:gd name="T38" fmla="*/ 2388 w 2542"/>
                  <a:gd name="T39" fmla="*/ 1289 h 1347"/>
                  <a:gd name="T40" fmla="*/ 2385 w 2542"/>
                  <a:gd name="T41" fmla="*/ 1268 h 1347"/>
                  <a:gd name="T42" fmla="*/ 2385 w 2542"/>
                  <a:gd name="T43" fmla="*/ 157 h 1347"/>
                  <a:gd name="T44" fmla="*/ 157 w 2542"/>
                  <a:gd name="T45" fmla="*/ 157 h 1347"/>
                  <a:gd name="T46" fmla="*/ 157 w 2542"/>
                  <a:gd name="T47" fmla="*/ 1268 h 1347"/>
                  <a:gd name="T48" fmla="*/ 154 w 2542"/>
                  <a:gd name="T49" fmla="*/ 1289 h 1347"/>
                  <a:gd name="T50" fmla="*/ 146 w 2542"/>
                  <a:gd name="T51" fmla="*/ 1308 h 1347"/>
                  <a:gd name="T52" fmla="*/ 134 w 2542"/>
                  <a:gd name="T53" fmla="*/ 1323 h 1347"/>
                  <a:gd name="T54" fmla="*/ 118 w 2542"/>
                  <a:gd name="T55" fmla="*/ 1337 h 1347"/>
                  <a:gd name="T56" fmla="*/ 100 w 2542"/>
                  <a:gd name="T57" fmla="*/ 1344 h 1347"/>
                  <a:gd name="T58" fmla="*/ 79 w 2542"/>
                  <a:gd name="T59" fmla="*/ 1347 h 1347"/>
                  <a:gd name="T60" fmla="*/ 58 w 2542"/>
                  <a:gd name="T61" fmla="*/ 1344 h 1347"/>
                  <a:gd name="T62" fmla="*/ 39 w 2542"/>
                  <a:gd name="T63" fmla="*/ 1337 h 1347"/>
                  <a:gd name="T64" fmla="*/ 22 w 2542"/>
                  <a:gd name="T65" fmla="*/ 1323 h 1347"/>
                  <a:gd name="T66" fmla="*/ 10 w 2542"/>
                  <a:gd name="T67" fmla="*/ 1308 h 1347"/>
                  <a:gd name="T68" fmla="*/ 2 w 2542"/>
                  <a:gd name="T69" fmla="*/ 1289 h 1347"/>
                  <a:gd name="T70" fmla="*/ 0 w 2542"/>
                  <a:gd name="T71" fmla="*/ 1268 h 1347"/>
                  <a:gd name="T72" fmla="*/ 0 w 2542"/>
                  <a:gd name="T73" fmla="*/ 78 h 1347"/>
                  <a:gd name="T74" fmla="*/ 2 w 2542"/>
                  <a:gd name="T75" fmla="*/ 57 h 1347"/>
                  <a:gd name="T76" fmla="*/ 10 w 2542"/>
                  <a:gd name="T77" fmla="*/ 38 h 1347"/>
                  <a:gd name="T78" fmla="*/ 22 w 2542"/>
                  <a:gd name="T79" fmla="*/ 22 h 1347"/>
                  <a:gd name="T80" fmla="*/ 39 w 2542"/>
                  <a:gd name="T81" fmla="*/ 10 h 1347"/>
                  <a:gd name="T82" fmla="*/ 58 w 2542"/>
                  <a:gd name="T83" fmla="*/ 2 h 1347"/>
                  <a:gd name="T84" fmla="*/ 79 w 2542"/>
                  <a:gd name="T85" fmla="*/ 0 h 1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542" h="1347">
                    <a:moveTo>
                      <a:pt x="79" y="0"/>
                    </a:moveTo>
                    <a:lnTo>
                      <a:pt x="2463" y="0"/>
                    </a:lnTo>
                    <a:lnTo>
                      <a:pt x="2484" y="2"/>
                    </a:lnTo>
                    <a:lnTo>
                      <a:pt x="2503" y="10"/>
                    </a:lnTo>
                    <a:lnTo>
                      <a:pt x="2520" y="22"/>
                    </a:lnTo>
                    <a:lnTo>
                      <a:pt x="2532" y="38"/>
                    </a:lnTo>
                    <a:lnTo>
                      <a:pt x="2540" y="57"/>
                    </a:lnTo>
                    <a:lnTo>
                      <a:pt x="2542" y="78"/>
                    </a:lnTo>
                    <a:lnTo>
                      <a:pt x="2542" y="1268"/>
                    </a:lnTo>
                    <a:lnTo>
                      <a:pt x="2540" y="1289"/>
                    </a:lnTo>
                    <a:lnTo>
                      <a:pt x="2532" y="1308"/>
                    </a:lnTo>
                    <a:lnTo>
                      <a:pt x="2520" y="1323"/>
                    </a:lnTo>
                    <a:lnTo>
                      <a:pt x="2503" y="1337"/>
                    </a:lnTo>
                    <a:lnTo>
                      <a:pt x="2484" y="1344"/>
                    </a:lnTo>
                    <a:lnTo>
                      <a:pt x="2463" y="1347"/>
                    </a:lnTo>
                    <a:lnTo>
                      <a:pt x="2442" y="1344"/>
                    </a:lnTo>
                    <a:lnTo>
                      <a:pt x="2424" y="1337"/>
                    </a:lnTo>
                    <a:lnTo>
                      <a:pt x="2408" y="1323"/>
                    </a:lnTo>
                    <a:lnTo>
                      <a:pt x="2396" y="1308"/>
                    </a:lnTo>
                    <a:lnTo>
                      <a:pt x="2388" y="1289"/>
                    </a:lnTo>
                    <a:lnTo>
                      <a:pt x="2385" y="1268"/>
                    </a:lnTo>
                    <a:lnTo>
                      <a:pt x="2385" y="157"/>
                    </a:lnTo>
                    <a:lnTo>
                      <a:pt x="157" y="157"/>
                    </a:lnTo>
                    <a:lnTo>
                      <a:pt x="157" y="1268"/>
                    </a:lnTo>
                    <a:lnTo>
                      <a:pt x="154" y="1289"/>
                    </a:lnTo>
                    <a:lnTo>
                      <a:pt x="146" y="1308"/>
                    </a:lnTo>
                    <a:lnTo>
                      <a:pt x="134" y="1323"/>
                    </a:lnTo>
                    <a:lnTo>
                      <a:pt x="118" y="1337"/>
                    </a:lnTo>
                    <a:lnTo>
                      <a:pt x="100" y="1344"/>
                    </a:lnTo>
                    <a:lnTo>
                      <a:pt x="79" y="1347"/>
                    </a:lnTo>
                    <a:lnTo>
                      <a:pt x="58" y="1344"/>
                    </a:lnTo>
                    <a:lnTo>
                      <a:pt x="39" y="1337"/>
                    </a:lnTo>
                    <a:lnTo>
                      <a:pt x="22" y="1323"/>
                    </a:lnTo>
                    <a:lnTo>
                      <a:pt x="10" y="1308"/>
                    </a:lnTo>
                    <a:lnTo>
                      <a:pt x="2" y="1289"/>
                    </a:lnTo>
                    <a:lnTo>
                      <a:pt x="0" y="1268"/>
                    </a:lnTo>
                    <a:lnTo>
                      <a:pt x="0" y="78"/>
                    </a:lnTo>
                    <a:lnTo>
                      <a:pt x="2" y="57"/>
                    </a:lnTo>
                    <a:lnTo>
                      <a:pt x="10" y="38"/>
                    </a:lnTo>
                    <a:lnTo>
                      <a:pt x="22" y="22"/>
                    </a:lnTo>
                    <a:lnTo>
                      <a:pt x="39" y="10"/>
                    </a:lnTo>
                    <a:lnTo>
                      <a:pt x="58" y="2"/>
                    </a:lnTo>
                    <a:lnTo>
                      <a:pt x="7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50" name="Freeform 257">
                <a:extLst>
                  <a:ext uri="{FF2B5EF4-FFF2-40B4-BE49-F238E27FC236}">
                    <a16:creationId xmlns:a16="http://schemas.microsoft.com/office/drawing/2014/main" id="{1C80C5D1-465B-4102-B497-C8FD829028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6750" y="3544888"/>
                <a:ext cx="581025" cy="388938"/>
              </a:xfrm>
              <a:custGeom>
                <a:avLst/>
                <a:gdLst>
                  <a:gd name="T0" fmla="*/ 145 w 3660"/>
                  <a:gd name="T1" fmla="*/ 2140 h 2453"/>
                  <a:gd name="T2" fmla="*/ 191 w 3660"/>
                  <a:gd name="T3" fmla="*/ 2237 h 2453"/>
                  <a:gd name="T4" fmla="*/ 277 w 3660"/>
                  <a:gd name="T5" fmla="*/ 2298 h 2453"/>
                  <a:gd name="T6" fmla="*/ 3311 w 3660"/>
                  <a:gd name="T7" fmla="*/ 2311 h 2453"/>
                  <a:gd name="T8" fmla="*/ 3415 w 3660"/>
                  <a:gd name="T9" fmla="*/ 2282 h 2453"/>
                  <a:gd name="T10" fmla="*/ 3490 w 3660"/>
                  <a:gd name="T11" fmla="*/ 2208 h 2453"/>
                  <a:gd name="T12" fmla="*/ 3518 w 3660"/>
                  <a:gd name="T13" fmla="*/ 2102 h 2453"/>
                  <a:gd name="T14" fmla="*/ 2264 w 3660"/>
                  <a:gd name="T15" fmla="*/ 2071 h 2453"/>
                  <a:gd name="T16" fmla="*/ 2189 w 3660"/>
                  <a:gd name="T17" fmla="*/ 2163 h 2453"/>
                  <a:gd name="T18" fmla="*/ 2081 w 3660"/>
                  <a:gd name="T19" fmla="*/ 2210 h 2453"/>
                  <a:gd name="T20" fmla="*/ 1579 w 3660"/>
                  <a:gd name="T21" fmla="*/ 2210 h 2453"/>
                  <a:gd name="T22" fmla="*/ 1471 w 3660"/>
                  <a:gd name="T23" fmla="*/ 2163 h 2453"/>
                  <a:gd name="T24" fmla="*/ 1396 w 3660"/>
                  <a:gd name="T25" fmla="*/ 2071 h 2453"/>
                  <a:gd name="T26" fmla="*/ 454 w 3660"/>
                  <a:gd name="T27" fmla="*/ 157 h 2453"/>
                  <a:gd name="T28" fmla="*/ 397 w 3660"/>
                  <a:gd name="T29" fmla="*/ 181 h 2453"/>
                  <a:gd name="T30" fmla="*/ 374 w 3660"/>
                  <a:gd name="T31" fmla="*/ 237 h 2453"/>
                  <a:gd name="T32" fmla="*/ 1460 w 3660"/>
                  <a:gd name="T33" fmla="*/ 1895 h 2453"/>
                  <a:gd name="T34" fmla="*/ 1503 w 3660"/>
                  <a:gd name="T35" fmla="*/ 1927 h 2453"/>
                  <a:gd name="T36" fmla="*/ 1516 w 3660"/>
                  <a:gd name="T37" fmla="*/ 1988 h 2453"/>
                  <a:gd name="T38" fmla="*/ 1554 w 3660"/>
                  <a:gd name="T39" fmla="*/ 2048 h 2453"/>
                  <a:gd name="T40" fmla="*/ 1621 w 3660"/>
                  <a:gd name="T41" fmla="*/ 2072 h 2453"/>
                  <a:gd name="T42" fmla="*/ 2086 w 3660"/>
                  <a:gd name="T43" fmla="*/ 2061 h 2453"/>
                  <a:gd name="T44" fmla="*/ 2136 w 3660"/>
                  <a:gd name="T45" fmla="*/ 2011 h 2453"/>
                  <a:gd name="T46" fmla="*/ 2149 w 3660"/>
                  <a:gd name="T47" fmla="*/ 1944 h 2453"/>
                  <a:gd name="T48" fmla="*/ 2186 w 3660"/>
                  <a:gd name="T49" fmla="*/ 1900 h 2453"/>
                  <a:gd name="T50" fmla="*/ 2220 w 3660"/>
                  <a:gd name="T51" fmla="*/ 1893 h 2453"/>
                  <a:gd name="T52" fmla="*/ 3284 w 3660"/>
                  <a:gd name="T53" fmla="*/ 216 h 2453"/>
                  <a:gd name="T54" fmla="*/ 3246 w 3660"/>
                  <a:gd name="T55" fmla="*/ 168 h 2453"/>
                  <a:gd name="T56" fmla="*/ 454 w 3660"/>
                  <a:gd name="T57" fmla="*/ 157 h 2453"/>
                  <a:gd name="T58" fmla="*/ 3244 w 3660"/>
                  <a:gd name="T59" fmla="*/ 3 h 2453"/>
                  <a:gd name="T60" fmla="*/ 3346 w 3660"/>
                  <a:gd name="T61" fmla="*/ 45 h 2453"/>
                  <a:gd name="T62" fmla="*/ 3417 w 3660"/>
                  <a:gd name="T63" fmla="*/ 128 h 2453"/>
                  <a:gd name="T64" fmla="*/ 3444 w 3660"/>
                  <a:gd name="T65" fmla="*/ 237 h 2453"/>
                  <a:gd name="T66" fmla="*/ 3608 w 3660"/>
                  <a:gd name="T67" fmla="*/ 1895 h 2453"/>
                  <a:gd name="T68" fmla="*/ 3650 w 3660"/>
                  <a:gd name="T69" fmla="*/ 1928 h 2453"/>
                  <a:gd name="T70" fmla="*/ 3660 w 3660"/>
                  <a:gd name="T71" fmla="*/ 2102 h 2453"/>
                  <a:gd name="T72" fmla="*/ 3632 w 3660"/>
                  <a:gd name="T73" fmla="*/ 2239 h 2453"/>
                  <a:gd name="T74" fmla="*/ 3558 w 3660"/>
                  <a:gd name="T75" fmla="*/ 2350 h 2453"/>
                  <a:gd name="T76" fmla="*/ 3446 w 3660"/>
                  <a:gd name="T77" fmla="*/ 2425 h 2453"/>
                  <a:gd name="T78" fmla="*/ 3311 w 3660"/>
                  <a:gd name="T79" fmla="*/ 2453 h 2453"/>
                  <a:gd name="T80" fmla="*/ 257 w 3660"/>
                  <a:gd name="T81" fmla="*/ 2440 h 2453"/>
                  <a:gd name="T82" fmla="*/ 136 w 3660"/>
                  <a:gd name="T83" fmla="*/ 2380 h 2453"/>
                  <a:gd name="T84" fmla="*/ 48 w 3660"/>
                  <a:gd name="T85" fmla="*/ 2279 h 2453"/>
                  <a:gd name="T86" fmla="*/ 3 w 3660"/>
                  <a:gd name="T87" fmla="*/ 2150 h 2453"/>
                  <a:gd name="T88" fmla="*/ 2 w 3660"/>
                  <a:gd name="T89" fmla="*/ 1945 h 2453"/>
                  <a:gd name="T90" fmla="*/ 35 w 3660"/>
                  <a:gd name="T91" fmla="*/ 1903 h 2453"/>
                  <a:gd name="T92" fmla="*/ 216 w 3660"/>
                  <a:gd name="T93" fmla="*/ 1893 h 2453"/>
                  <a:gd name="T94" fmla="*/ 228 w 3660"/>
                  <a:gd name="T95" fmla="*/ 163 h 2453"/>
                  <a:gd name="T96" fmla="*/ 286 w 3660"/>
                  <a:gd name="T97" fmla="*/ 70 h 2453"/>
                  <a:gd name="T98" fmla="*/ 379 w 3660"/>
                  <a:gd name="T99" fmla="*/ 12 h 2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660" h="2453">
                    <a:moveTo>
                      <a:pt x="142" y="2035"/>
                    </a:moveTo>
                    <a:lnTo>
                      <a:pt x="142" y="2102"/>
                    </a:lnTo>
                    <a:lnTo>
                      <a:pt x="145" y="2140"/>
                    </a:lnTo>
                    <a:lnTo>
                      <a:pt x="155" y="2176"/>
                    </a:lnTo>
                    <a:lnTo>
                      <a:pt x="170" y="2208"/>
                    </a:lnTo>
                    <a:lnTo>
                      <a:pt x="191" y="2237"/>
                    </a:lnTo>
                    <a:lnTo>
                      <a:pt x="216" y="2262"/>
                    </a:lnTo>
                    <a:lnTo>
                      <a:pt x="245" y="2282"/>
                    </a:lnTo>
                    <a:lnTo>
                      <a:pt x="277" y="2298"/>
                    </a:lnTo>
                    <a:lnTo>
                      <a:pt x="313" y="2308"/>
                    </a:lnTo>
                    <a:lnTo>
                      <a:pt x="349" y="2311"/>
                    </a:lnTo>
                    <a:lnTo>
                      <a:pt x="3311" y="2311"/>
                    </a:lnTo>
                    <a:lnTo>
                      <a:pt x="3347" y="2308"/>
                    </a:lnTo>
                    <a:lnTo>
                      <a:pt x="3383" y="2298"/>
                    </a:lnTo>
                    <a:lnTo>
                      <a:pt x="3415" y="2282"/>
                    </a:lnTo>
                    <a:lnTo>
                      <a:pt x="3444" y="2262"/>
                    </a:lnTo>
                    <a:lnTo>
                      <a:pt x="3469" y="2237"/>
                    </a:lnTo>
                    <a:lnTo>
                      <a:pt x="3490" y="2208"/>
                    </a:lnTo>
                    <a:lnTo>
                      <a:pt x="3505" y="2176"/>
                    </a:lnTo>
                    <a:lnTo>
                      <a:pt x="3515" y="2140"/>
                    </a:lnTo>
                    <a:lnTo>
                      <a:pt x="3518" y="2102"/>
                    </a:lnTo>
                    <a:lnTo>
                      <a:pt x="3518" y="2035"/>
                    </a:lnTo>
                    <a:lnTo>
                      <a:pt x="2279" y="2035"/>
                    </a:lnTo>
                    <a:lnTo>
                      <a:pt x="2264" y="2071"/>
                    </a:lnTo>
                    <a:lnTo>
                      <a:pt x="2244" y="2106"/>
                    </a:lnTo>
                    <a:lnTo>
                      <a:pt x="2219" y="2137"/>
                    </a:lnTo>
                    <a:lnTo>
                      <a:pt x="2189" y="2163"/>
                    </a:lnTo>
                    <a:lnTo>
                      <a:pt x="2156" y="2184"/>
                    </a:lnTo>
                    <a:lnTo>
                      <a:pt x="2119" y="2200"/>
                    </a:lnTo>
                    <a:lnTo>
                      <a:pt x="2081" y="2210"/>
                    </a:lnTo>
                    <a:lnTo>
                      <a:pt x="2039" y="2213"/>
                    </a:lnTo>
                    <a:lnTo>
                      <a:pt x="1621" y="2213"/>
                    </a:lnTo>
                    <a:lnTo>
                      <a:pt x="1579" y="2210"/>
                    </a:lnTo>
                    <a:lnTo>
                      <a:pt x="1541" y="2200"/>
                    </a:lnTo>
                    <a:lnTo>
                      <a:pt x="1504" y="2184"/>
                    </a:lnTo>
                    <a:lnTo>
                      <a:pt x="1471" y="2163"/>
                    </a:lnTo>
                    <a:lnTo>
                      <a:pt x="1441" y="2137"/>
                    </a:lnTo>
                    <a:lnTo>
                      <a:pt x="1416" y="2106"/>
                    </a:lnTo>
                    <a:lnTo>
                      <a:pt x="1396" y="2071"/>
                    </a:lnTo>
                    <a:lnTo>
                      <a:pt x="1381" y="2035"/>
                    </a:lnTo>
                    <a:lnTo>
                      <a:pt x="142" y="2035"/>
                    </a:lnTo>
                    <a:close/>
                    <a:moveTo>
                      <a:pt x="454" y="157"/>
                    </a:moveTo>
                    <a:lnTo>
                      <a:pt x="433" y="159"/>
                    </a:lnTo>
                    <a:lnTo>
                      <a:pt x="414" y="168"/>
                    </a:lnTo>
                    <a:lnTo>
                      <a:pt x="397" y="181"/>
                    </a:lnTo>
                    <a:lnTo>
                      <a:pt x="385" y="197"/>
                    </a:lnTo>
                    <a:lnTo>
                      <a:pt x="376" y="216"/>
                    </a:lnTo>
                    <a:lnTo>
                      <a:pt x="374" y="237"/>
                    </a:lnTo>
                    <a:lnTo>
                      <a:pt x="374" y="1893"/>
                    </a:lnTo>
                    <a:lnTo>
                      <a:pt x="1441" y="1893"/>
                    </a:lnTo>
                    <a:lnTo>
                      <a:pt x="1460" y="1895"/>
                    </a:lnTo>
                    <a:lnTo>
                      <a:pt x="1477" y="1902"/>
                    </a:lnTo>
                    <a:lnTo>
                      <a:pt x="1492" y="1913"/>
                    </a:lnTo>
                    <a:lnTo>
                      <a:pt x="1503" y="1927"/>
                    </a:lnTo>
                    <a:lnTo>
                      <a:pt x="1511" y="1945"/>
                    </a:lnTo>
                    <a:lnTo>
                      <a:pt x="1513" y="1964"/>
                    </a:lnTo>
                    <a:lnTo>
                      <a:pt x="1516" y="1988"/>
                    </a:lnTo>
                    <a:lnTo>
                      <a:pt x="1524" y="2011"/>
                    </a:lnTo>
                    <a:lnTo>
                      <a:pt x="1537" y="2031"/>
                    </a:lnTo>
                    <a:lnTo>
                      <a:pt x="1554" y="2048"/>
                    </a:lnTo>
                    <a:lnTo>
                      <a:pt x="1574" y="2061"/>
                    </a:lnTo>
                    <a:lnTo>
                      <a:pt x="1597" y="2069"/>
                    </a:lnTo>
                    <a:lnTo>
                      <a:pt x="1621" y="2072"/>
                    </a:lnTo>
                    <a:lnTo>
                      <a:pt x="2039" y="2072"/>
                    </a:lnTo>
                    <a:lnTo>
                      <a:pt x="2063" y="2069"/>
                    </a:lnTo>
                    <a:lnTo>
                      <a:pt x="2086" y="2061"/>
                    </a:lnTo>
                    <a:lnTo>
                      <a:pt x="2106" y="2048"/>
                    </a:lnTo>
                    <a:lnTo>
                      <a:pt x="2123" y="2031"/>
                    </a:lnTo>
                    <a:lnTo>
                      <a:pt x="2136" y="2011"/>
                    </a:lnTo>
                    <a:lnTo>
                      <a:pt x="2144" y="1988"/>
                    </a:lnTo>
                    <a:lnTo>
                      <a:pt x="2147" y="1964"/>
                    </a:lnTo>
                    <a:lnTo>
                      <a:pt x="2149" y="1944"/>
                    </a:lnTo>
                    <a:lnTo>
                      <a:pt x="2157" y="1926"/>
                    </a:lnTo>
                    <a:lnTo>
                      <a:pt x="2170" y="1912"/>
                    </a:lnTo>
                    <a:lnTo>
                      <a:pt x="2186" y="1900"/>
                    </a:lnTo>
                    <a:lnTo>
                      <a:pt x="2205" y="1894"/>
                    </a:lnTo>
                    <a:lnTo>
                      <a:pt x="2213" y="1893"/>
                    </a:lnTo>
                    <a:lnTo>
                      <a:pt x="2220" y="1893"/>
                    </a:lnTo>
                    <a:lnTo>
                      <a:pt x="3286" y="1893"/>
                    </a:lnTo>
                    <a:lnTo>
                      <a:pt x="3286" y="237"/>
                    </a:lnTo>
                    <a:lnTo>
                      <a:pt x="3284" y="216"/>
                    </a:lnTo>
                    <a:lnTo>
                      <a:pt x="3275" y="197"/>
                    </a:lnTo>
                    <a:lnTo>
                      <a:pt x="3263" y="181"/>
                    </a:lnTo>
                    <a:lnTo>
                      <a:pt x="3246" y="168"/>
                    </a:lnTo>
                    <a:lnTo>
                      <a:pt x="3227" y="159"/>
                    </a:lnTo>
                    <a:lnTo>
                      <a:pt x="3206" y="157"/>
                    </a:lnTo>
                    <a:lnTo>
                      <a:pt x="454" y="157"/>
                    </a:lnTo>
                    <a:close/>
                    <a:moveTo>
                      <a:pt x="454" y="0"/>
                    </a:moveTo>
                    <a:lnTo>
                      <a:pt x="3206" y="0"/>
                    </a:lnTo>
                    <a:lnTo>
                      <a:pt x="3244" y="3"/>
                    </a:lnTo>
                    <a:lnTo>
                      <a:pt x="3281" y="12"/>
                    </a:lnTo>
                    <a:lnTo>
                      <a:pt x="3315" y="26"/>
                    </a:lnTo>
                    <a:lnTo>
                      <a:pt x="3346" y="45"/>
                    </a:lnTo>
                    <a:lnTo>
                      <a:pt x="3374" y="70"/>
                    </a:lnTo>
                    <a:lnTo>
                      <a:pt x="3398" y="97"/>
                    </a:lnTo>
                    <a:lnTo>
                      <a:pt x="3417" y="128"/>
                    </a:lnTo>
                    <a:lnTo>
                      <a:pt x="3432" y="163"/>
                    </a:lnTo>
                    <a:lnTo>
                      <a:pt x="3440" y="199"/>
                    </a:lnTo>
                    <a:lnTo>
                      <a:pt x="3444" y="237"/>
                    </a:lnTo>
                    <a:lnTo>
                      <a:pt x="3444" y="1893"/>
                    </a:lnTo>
                    <a:lnTo>
                      <a:pt x="3589" y="1893"/>
                    </a:lnTo>
                    <a:lnTo>
                      <a:pt x="3608" y="1895"/>
                    </a:lnTo>
                    <a:lnTo>
                      <a:pt x="3625" y="1903"/>
                    </a:lnTo>
                    <a:lnTo>
                      <a:pt x="3639" y="1914"/>
                    </a:lnTo>
                    <a:lnTo>
                      <a:pt x="3650" y="1928"/>
                    </a:lnTo>
                    <a:lnTo>
                      <a:pt x="3658" y="1945"/>
                    </a:lnTo>
                    <a:lnTo>
                      <a:pt x="3660" y="1964"/>
                    </a:lnTo>
                    <a:lnTo>
                      <a:pt x="3660" y="2102"/>
                    </a:lnTo>
                    <a:lnTo>
                      <a:pt x="3657" y="2150"/>
                    </a:lnTo>
                    <a:lnTo>
                      <a:pt x="3648" y="2196"/>
                    </a:lnTo>
                    <a:lnTo>
                      <a:pt x="3632" y="2239"/>
                    </a:lnTo>
                    <a:lnTo>
                      <a:pt x="3612" y="2279"/>
                    </a:lnTo>
                    <a:lnTo>
                      <a:pt x="3587" y="2317"/>
                    </a:lnTo>
                    <a:lnTo>
                      <a:pt x="3558" y="2350"/>
                    </a:lnTo>
                    <a:lnTo>
                      <a:pt x="3524" y="2380"/>
                    </a:lnTo>
                    <a:lnTo>
                      <a:pt x="3487" y="2404"/>
                    </a:lnTo>
                    <a:lnTo>
                      <a:pt x="3446" y="2425"/>
                    </a:lnTo>
                    <a:lnTo>
                      <a:pt x="3403" y="2440"/>
                    </a:lnTo>
                    <a:lnTo>
                      <a:pt x="3357" y="2450"/>
                    </a:lnTo>
                    <a:lnTo>
                      <a:pt x="3311" y="2453"/>
                    </a:lnTo>
                    <a:lnTo>
                      <a:pt x="349" y="2453"/>
                    </a:lnTo>
                    <a:lnTo>
                      <a:pt x="303" y="2450"/>
                    </a:lnTo>
                    <a:lnTo>
                      <a:pt x="257" y="2440"/>
                    </a:lnTo>
                    <a:lnTo>
                      <a:pt x="214" y="2425"/>
                    </a:lnTo>
                    <a:lnTo>
                      <a:pt x="173" y="2404"/>
                    </a:lnTo>
                    <a:lnTo>
                      <a:pt x="136" y="2380"/>
                    </a:lnTo>
                    <a:lnTo>
                      <a:pt x="102" y="2350"/>
                    </a:lnTo>
                    <a:lnTo>
                      <a:pt x="73" y="2317"/>
                    </a:lnTo>
                    <a:lnTo>
                      <a:pt x="48" y="2279"/>
                    </a:lnTo>
                    <a:lnTo>
                      <a:pt x="28" y="2239"/>
                    </a:lnTo>
                    <a:lnTo>
                      <a:pt x="12" y="2196"/>
                    </a:lnTo>
                    <a:lnTo>
                      <a:pt x="3" y="2150"/>
                    </a:lnTo>
                    <a:lnTo>
                      <a:pt x="0" y="2102"/>
                    </a:lnTo>
                    <a:lnTo>
                      <a:pt x="0" y="1964"/>
                    </a:lnTo>
                    <a:lnTo>
                      <a:pt x="2" y="1945"/>
                    </a:lnTo>
                    <a:lnTo>
                      <a:pt x="10" y="1928"/>
                    </a:lnTo>
                    <a:lnTo>
                      <a:pt x="21" y="1914"/>
                    </a:lnTo>
                    <a:lnTo>
                      <a:pt x="35" y="1903"/>
                    </a:lnTo>
                    <a:lnTo>
                      <a:pt x="52" y="1895"/>
                    </a:lnTo>
                    <a:lnTo>
                      <a:pt x="71" y="1893"/>
                    </a:lnTo>
                    <a:lnTo>
                      <a:pt x="216" y="1893"/>
                    </a:lnTo>
                    <a:lnTo>
                      <a:pt x="216" y="237"/>
                    </a:lnTo>
                    <a:lnTo>
                      <a:pt x="220" y="199"/>
                    </a:lnTo>
                    <a:lnTo>
                      <a:pt x="228" y="163"/>
                    </a:lnTo>
                    <a:lnTo>
                      <a:pt x="243" y="128"/>
                    </a:lnTo>
                    <a:lnTo>
                      <a:pt x="262" y="97"/>
                    </a:lnTo>
                    <a:lnTo>
                      <a:pt x="286" y="70"/>
                    </a:lnTo>
                    <a:lnTo>
                      <a:pt x="314" y="45"/>
                    </a:lnTo>
                    <a:lnTo>
                      <a:pt x="345" y="26"/>
                    </a:lnTo>
                    <a:lnTo>
                      <a:pt x="379" y="12"/>
                    </a:lnTo>
                    <a:lnTo>
                      <a:pt x="416" y="3"/>
                    </a:lnTo>
                    <a:lnTo>
                      <a:pt x="4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51" name="Freeform 258">
                <a:extLst>
                  <a:ext uri="{FF2B5EF4-FFF2-40B4-BE49-F238E27FC236}">
                    <a16:creationId xmlns:a16="http://schemas.microsoft.com/office/drawing/2014/main" id="{35015140-D13F-481D-A618-20DBB3F9F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6300" y="3667125"/>
                <a:ext cx="103188" cy="104775"/>
              </a:xfrm>
              <a:custGeom>
                <a:avLst/>
                <a:gdLst>
                  <a:gd name="T0" fmla="*/ 575 w 654"/>
                  <a:gd name="T1" fmla="*/ 0 h 653"/>
                  <a:gd name="T2" fmla="*/ 595 w 654"/>
                  <a:gd name="T3" fmla="*/ 3 h 653"/>
                  <a:gd name="T4" fmla="*/ 614 w 654"/>
                  <a:gd name="T5" fmla="*/ 10 h 653"/>
                  <a:gd name="T6" fmla="*/ 630 w 654"/>
                  <a:gd name="T7" fmla="*/ 23 h 653"/>
                  <a:gd name="T8" fmla="*/ 644 w 654"/>
                  <a:gd name="T9" fmla="*/ 40 h 653"/>
                  <a:gd name="T10" fmla="*/ 652 w 654"/>
                  <a:gd name="T11" fmla="*/ 59 h 653"/>
                  <a:gd name="T12" fmla="*/ 654 w 654"/>
                  <a:gd name="T13" fmla="*/ 79 h 653"/>
                  <a:gd name="T14" fmla="*/ 652 w 654"/>
                  <a:gd name="T15" fmla="*/ 99 h 653"/>
                  <a:gd name="T16" fmla="*/ 644 w 654"/>
                  <a:gd name="T17" fmla="*/ 118 h 653"/>
                  <a:gd name="T18" fmla="*/ 630 w 654"/>
                  <a:gd name="T19" fmla="*/ 135 h 653"/>
                  <a:gd name="T20" fmla="*/ 136 w 654"/>
                  <a:gd name="T21" fmla="*/ 630 h 653"/>
                  <a:gd name="T22" fmla="*/ 118 w 654"/>
                  <a:gd name="T23" fmla="*/ 643 h 653"/>
                  <a:gd name="T24" fmla="*/ 99 w 654"/>
                  <a:gd name="T25" fmla="*/ 651 h 653"/>
                  <a:gd name="T26" fmla="*/ 79 w 654"/>
                  <a:gd name="T27" fmla="*/ 653 h 653"/>
                  <a:gd name="T28" fmla="*/ 59 w 654"/>
                  <a:gd name="T29" fmla="*/ 651 h 653"/>
                  <a:gd name="T30" fmla="*/ 40 w 654"/>
                  <a:gd name="T31" fmla="*/ 643 h 653"/>
                  <a:gd name="T32" fmla="*/ 24 w 654"/>
                  <a:gd name="T33" fmla="*/ 630 h 653"/>
                  <a:gd name="T34" fmla="*/ 12 w 654"/>
                  <a:gd name="T35" fmla="*/ 613 h 653"/>
                  <a:gd name="T36" fmla="*/ 4 w 654"/>
                  <a:gd name="T37" fmla="*/ 594 h 653"/>
                  <a:gd name="T38" fmla="*/ 0 w 654"/>
                  <a:gd name="T39" fmla="*/ 574 h 653"/>
                  <a:gd name="T40" fmla="*/ 4 w 654"/>
                  <a:gd name="T41" fmla="*/ 554 h 653"/>
                  <a:gd name="T42" fmla="*/ 12 w 654"/>
                  <a:gd name="T43" fmla="*/ 535 h 653"/>
                  <a:gd name="T44" fmla="*/ 24 w 654"/>
                  <a:gd name="T45" fmla="*/ 519 h 653"/>
                  <a:gd name="T46" fmla="*/ 520 w 654"/>
                  <a:gd name="T47" fmla="*/ 23 h 653"/>
                  <a:gd name="T48" fmla="*/ 536 w 654"/>
                  <a:gd name="T49" fmla="*/ 10 h 653"/>
                  <a:gd name="T50" fmla="*/ 555 w 654"/>
                  <a:gd name="T51" fmla="*/ 3 h 653"/>
                  <a:gd name="T52" fmla="*/ 575 w 654"/>
                  <a:gd name="T53" fmla="*/ 0 h 6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54" h="653">
                    <a:moveTo>
                      <a:pt x="575" y="0"/>
                    </a:moveTo>
                    <a:lnTo>
                      <a:pt x="595" y="3"/>
                    </a:lnTo>
                    <a:lnTo>
                      <a:pt x="614" y="10"/>
                    </a:lnTo>
                    <a:lnTo>
                      <a:pt x="630" y="23"/>
                    </a:lnTo>
                    <a:lnTo>
                      <a:pt x="644" y="40"/>
                    </a:lnTo>
                    <a:lnTo>
                      <a:pt x="652" y="59"/>
                    </a:lnTo>
                    <a:lnTo>
                      <a:pt x="654" y="79"/>
                    </a:lnTo>
                    <a:lnTo>
                      <a:pt x="652" y="99"/>
                    </a:lnTo>
                    <a:lnTo>
                      <a:pt x="644" y="118"/>
                    </a:lnTo>
                    <a:lnTo>
                      <a:pt x="630" y="135"/>
                    </a:lnTo>
                    <a:lnTo>
                      <a:pt x="136" y="630"/>
                    </a:lnTo>
                    <a:lnTo>
                      <a:pt x="118" y="643"/>
                    </a:lnTo>
                    <a:lnTo>
                      <a:pt x="99" y="651"/>
                    </a:lnTo>
                    <a:lnTo>
                      <a:pt x="79" y="653"/>
                    </a:lnTo>
                    <a:lnTo>
                      <a:pt x="59" y="651"/>
                    </a:lnTo>
                    <a:lnTo>
                      <a:pt x="40" y="643"/>
                    </a:lnTo>
                    <a:lnTo>
                      <a:pt x="24" y="630"/>
                    </a:lnTo>
                    <a:lnTo>
                      <a:pt x="12" y="613"/>
                    </a:lnTo>
                    <a:lnTo>
                      <a:pt x="4" y="594"/>
                    </a:lnTo>
                    <a:lnTo>
                      <a:pt x="0" y="574"/>
                    </a:lnTo>
                    <a:lnTo>
                      <a:pt x="4" y="554"/>
                    </a:lnTo>
                    <a:lnTo>
                      <a:pt x="12" y="535"/>
                    </a:lnTo>
                    <a:lnTo>
                      <a:pt x="24" y="519"/>
                    </a:lnTo>
                    <a:lnTo>
                      <a:pt x="520" y="23"/>
                    </a:lnTo>
                    <a:lnTo>
                      <a:pt x="536" y="10"/>
                    </a:lnTo>
                    <a:lnTo>
                      <a:pt x="555" y="3"/>
                    </a:lnTo>
                    <a:lnTo>
                      <a:pt x="57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52" name="Freeform 259">
                <a:extLst>
                  <a:ext uri="{FF2B5EF4-FFF2-40B4-BE49-F238E27FC236}">
                    <a16:creationId xmlns:a16="http://schemas.microsoft.com/office/drawing/2014/main" id="{CEE48C6D-12EF-4DF6-8D3A-4D8D830569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9963" y="3713163"/>
                <a:ext cx="55563" cy="57150"/>
              </a:xfrm>
              <a:custGeom>
                <a:avLst/>
                <a:gdLst>
                  <a:gd name="T0" fmla="*/ 276 w 355"/>
                  <a:gd name="T1" fmla="*/ 0 h 355"/>
                  <a:gd name="T2" fmla="*/ 296 w 355"/>
                  <a:gd name="T3" fmla="*/ 3 h 355"/>
                  <a:gd name="T4" fmla="*/ 315 w 355"/>
                  <a:gd name="T5" fmla="*/ 11 h 355"/>
                  <a:gd name="T6" fmla="*/ 331 w 355"/>
                  <a:gd name="T7" fmla="*/ 23 h 355"/>
                  <a:gd name="T8" fmla="*/ 345 w 355"/>
                  <a:gd name="T9" fmla="*/ 40 h 355"/>
                  <a:gd name="T10" fmla="*/ 351 w 355"/>
                  <a:gd name="T11" fmla="*/ 59 h 355"/>
                  <a:gd name="T12" fmla="*/ 355 w 355"/>
                  <a:gd name="T13" fmla="*/ 79 h 355"/>
                  <a:gd name="T14" fmla="*/ 351 w 355"/>
                  <a:gd name="T15" fmla="*/ 99 h 355"/>
                  <a:gd name="T16" fmla="*/ 345 w 355"/>
                  <a:gd name="T17" fmla="*/ 118 h 355"/>
                  <a:gd name="T18" fmla="*/ 331 w 355"/>
                  <a:gd name="T19" fmla="*/ 135 h 355"/>
                  <a:gd name="T20" fmla="*/ 134 w 355"/>
                  <a:gd name="T21" fmla="*/ 333 h 355"/>
                  <a:gd name="T22" fmla="*/ 117 w 355"/>
                  <a:gd name="T23" fmla="*/ 345 h 355"/>
                  <a:gd name="T24" fmla="*/ 98 w 355"/>
                  <a:gd name="T25" fmla="*/ 353 h 355"/>
                  <a:gd name="T26" fmla="*/ 78 w 355"/>
                  <a:gd name="T27" fmla="*/ 355 h 355"/>
                  <a:gd name="T28" fmla="*/ 59 w 355"/>
                  <a:gd name="T29" fmla="*/ 353 h 355"/>
                  <a:gd name="T30" fmla="*/ 40 w 355"/>
                  <a:gd name="T31" fmla="*/ 345 h 355"/>
                  <a:gd name="T32" fmla="*/ 23 w 355"/>
                  <a:gd name="T33" fmla="*/ 333 h 355"/>
                  <a:gd name="T34" fmla="*/ 10 w 355"/>
                  <a:gd name="T35" fmla="*/ 315 h 355"/>
                  <a:gd name="T36" fmla="*/ 2 w 355"/>
                  <a:gd name="T37" fmla="*/ 296 h 355"/>
                  <a:gd name="T38" fmla="*/ 0 w 355"/>
                  <a:gd name="T39" fmla="*/ 276 h 355"/>
                  <a:gd name="T40" fmla="*/ 2 w 355"/>
                  <a:gd name="T41" fmla="*/ 256 h 355"/>
                  <a:gd name="T42" fmla="*/ 10 w 355"/>
                  <a:gd name="T43" fmla="*/ 237 h 355"/>
                  <a:gd name="T44" fmla="*/ 23 w 355"/>
                  <a:gd name="T45" fmla="*/ 221 h 355"/>
                  <a:gd name="T46" fmla="*/ 220 w 355"/>
                  <a:gd name="T47" fmla="*/ 23 h 355"/>
                  <a:gd name="T48" fmla="*/ 237 w 355"/>
                  <a:gd name="T49" fmla="*/ 11 h 355"/>
                  <a:gd name="T50" fmla="*/ 256 w 355"/>
                  <a:gd name="T51" fmla="*/ 3 h 355"/>
                  <a:gd name="T52" fmla="*/ 276 w 355"/>
                  <a:gd name="T53" fmla="*/ 0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55" h="355">
                    <a:moveTo>
                      <a:pt x="276" y="0"/>
                    </a:moveTo>
                    <a:lnTo>
                      <a:pt x="296" y="3"/>
                    </a:lnTo>
                    <a:lnTo>
                      <a:pt x="315" y="11"/>
                    </a:lnTo>
                    <a:lnTo>
                      <a:pt x="331" y="23"/>
                    </a:lnTo>
                    <a:lnTo>
                      <a:pt x="345" y="40"/>
                    </a:lnTo>
                    <a:lnTo>
                      <a:pt x="351" y="59"/>
                    </a:lnTo>
                    <a:lnTo>
                      <a:pt x="355" y="79"/>
                    </a:lnTo>
                    <a:lnTo>
                      <a:pt x="351" y="99"/>
                    </a:lnTo>
                    <a:lnTo>
                      <a:pt x="345" y="118"/>
                    </a:lnTo>
                    <a:lnTo>
                      <a:pt x="331" y="135"/>
                    </a:lnTo>
                    <a:lnTo>
                      <a:pt x="134" y="333"/>
                    </a:lnTo>
                    <a:lnTo>
                      <a:pt x="117" y="345"/>
                    </a:lnTo>
                    <a:lnTo>
                      <a:pt x="98" y="353"/>
                    </a:lnTo>
                    <a:lnTo>
                      <a:pt x="78" y="355"/>
                    </a:lnTo>
                    <a:lnTo>
                      <a:pt x="59" y="353"/>
                    </a:lnTo>
                    <a:lnTo>
                      <a:pt x="40" y="345"/>
                    </a:lnTo>
                    <a:lnTo>
                      <a:pt x="23" y="333"/>
                    </a:lnTo>
                    <a:lnTo>
                      <a:pt x="10" y="315"/>
                    </a:lnTo>
                    <a:lnTo>
                      <a:pt x="2" y="296"/>
                    </a:lnTo>
                    <a:lnTo>
                      <a:pt x="0" y="276"/>
                    </a:lnTo>
                    <a:lnTo>
                      <a:pt x="2" y="256"/>
                    </a:lnTo>
                    <a:lnTo>
                      <a:pt x="10" y="237"/>
                    </a:lnTo>
                    <a:lnTo>
                      <a:pt x="23" y="221"/>
                    </a:lnTo>
                    <a:lnTo>
                      <a:pt x="220" y="23"/>
                    </a:lnTo>
                    <a:lnTo>
                      <a:pt x="237" y="11"/>
                    </a:lnTo>
                    <a:lnTo>
                      <a:pt x="256" y="3"/>
                    </a:lnTo>
                    <a:lnTo>
                      <a:pt x="27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endParaRPr>
              </a:p>
            </p:txBody>
          </p:sp>
        </p:grpSp>
        <p:sp>
          <p:nvSpPr>
            <p:cNvPr id="53" name="Freeform 29">
              <a:extLst>
                <a:ext uri="{FF2B5EF4-FFF2-40B4-BE49-F238E27FC236}">
                  <a16:creationId xmlns:a16="http://schemas.microsoft.com/office/drawing/2014/main" id="{0E2F7417-0C73-4C49-A659-C5805DB441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10339" y="3639073"/>
              <a:ext cx="510312" cy="547106"/>
            </a:xfrm>
            <a:custGeom>
              <a:avLst/>
              <a:gdLst>
                <a:gd name="T0" fmla="*/ 2558 w 3187"/>
                <a:gd name="T1" fmla="*/ 2917 h 3426"/>
                <a:gd name="T2" fmla="*/ 2525 w 3187"/>
                <a:gd name="T3" fmla="*/ 3108 h 3426"/>
                <a:gd name="T4" fmla="*/ 2672 w 3187"/>
                <a:gd name="T5" fmla="*/ 3232 h 3426"/>
                <a:gd name="T6" fmla="*/ 2855 w 3187"/>
                <a:gd name="T7" fmla="*/ 3166 h 3426"/>
                <a:gd name="T8" fmla="*/ 2888 w 3187"/>
                <a:gd name="T9" fmla="*/ 2973 h 3426"/>
                <a:gd name="T10" fmla="*/ 2741 w 3187"/>
                <a:gd name="T11" fmla="*/ 2850 h 3426"/>
                <a:gd name="T12" fmla="*/ 1063 w 3187"/>
                <a:gd name="T13" fmla="*/ 2893 h 3426"/>
                <a:gd name="T14" fmla="*/ 997 w 3187"/>
                <a:gd name="T15" fmla="*/ 3075 h 3426"/>
                <a:gd name="T16" fmla="*/ 1120 w 3187"/>
                <a:gd name="T17" fmla="*/ 3222 h 3426"/>
                <a:gd name="T18" fmla="*/ 1313 w 3187"/>
                <a:gd name="T19" fmla="*/ 3189 h 3426"/>
                <a:gd name="T20" fmla="*/ 1378 w 3187"/>
                <a:gd name="T21" fmla="*/ 3006 h 3426"/>
                <a:gd name="T22" fmla="*/ 1255 w 3187"/>
                <a:gd name="T23" fmla="*/ 2860 h 3426"/>
                <a:gd name="T24" fmla="*/ 722 w 3187"/>
                <a:gd name="T25" fmla="*/ 1936 h 3426"/>
                <a:gd name="T26" fmla="*/ 872 w 3187"/>
                <a:gd name="T27" fmla="*/ 2062 h 3426"/>
                <a:gd name="T28" fmla="*/ 2926 w 3187"/>
                <a:gd name="T29" fmla="*/ 2018 h 3426"/>
                <a:gd name="T30" fmla="*/ 2997 w 3187"/>
                <a:gd name="T31" fmla="*/ 1154 h 3426"/>
                <a:gd name="T32" fmla="*/ 656 w 3187"/>
                <a:gd name="T33" fmla="*/ 229 h 3426"/>
                <a:gd name="T34" fmla="*/ 668 w 3187"/>
                <a:gd name="T35" fmla="*/ 236 h 3426"/>
                <a:gd name="T36" fmla="*/ 680 w 3187"/>
                <a:gd name="T37" fmla="*/ 245 h 3426"/>
                <a:gd name="T38" fmla="*/ 694 w 3187"/>
                <a:gd name="T39" fmla="*/ 263 h 3426"/>
                <a:gd name="T40" fmla="*/ 700 w 3187"/>
                <a:gd name="T41" fmla="*/ 272 h 3426"/>
                <a:gd name="T42" fmla="*/ 704 w 3187"/>
                <a:gd name="T43" fmla="*/ 281 h 3426"/>
                <a:gd name="T44" fmla="*/ 707 w 3187"/>
                <a:gd name="T45" fmla="*/ 294 h 3426"/>
                <a:gd name="T46" fmla="*/ 710 w 3187"/>
                <a:gd name="T47" fmla="*/ 308 h 3426"/>
                <a:gd name="T48" fmla="*/ 3109 w 3187"/>
                <a:gd name="T49" fmla="*/ 979 h 3426"/>
                <a:gd name="T50" fmla="*/ 3119 w 3187"/>
                <a:gd name="T51" fmla="*/ 981 h 3426"/>
                <a:gd name="T52" fmla="*/ 3139 w 3187"/>
                <a:gd name="T53" fmla="*/ 990 h 3426"/>
                <a:gd name="T54" fmla="*/ 3151 w 3187"/>
                <a:gd name="T55" fmla="*/ 998 h 3426"/>
                <a:gd name="T56" fmla="*/ 3161 w 3187"/>
                <a:gd name="T57" fmla="*/ 1005 h 3426"/>
                <a:gd name="T58" fmla="*/ 3166 w 3187"/>
                <a:gd name="T59" fmla="*/ 1012 h 3426"/>
                <a:gd name="T60" fmla="*/ 3172 w 3187"/>
                <a:gd name="T61" fmla="*/ 1022 h 3426"/>
                <a:gd name="T62" fmla="*/ 3180 w 3187"/>
                <a:gd name="T63" fmla="*/ 1035 h 3426"/>
                <a:gd name="T64" fmla="*/ 3185 w 3187"/>
                <a:gd name="T65" fmla="*/ 1049 h 3426"/>
                <a:gd name="T66" fmla="*/ 3187 w 3187"/>
                <a:gd name="T67" fmla="*/ 1060 h 3426"/>
                <a:gd name="T68" fmla="*/ 3161 w 3187"/>
                <a:gd name="T69" fmla="*/ 2007 h 3426"/>
                <a:gd name="T70" fmla="*/ 2981 w 3187"/>
                <a:gd name="T71" fmla="*/ 2210 h 3426"/>
                <a:gd name="T72" fmla="*/ 865 w 3187"/>
                <a:gd name="T73" fmla="*/ 2253 h 3426"/>
                <a:gd name="T74" fmla="*/ 712 w 3187"/>
                <a:gd name="T75" fmla="*/ 2495 h 3426"/>
                <a:gd name="T76" fmla="*/ 838 w 3187"/>
                <a:gd name="T77" fmla="*/ 2646 h 3426"/>
                <a:gd name="T78" fmla="*/ 2844 w 3187"/>
                <a:gd name="T79" fmla="*/ 2683 h 3426"/>
                <a:gd name="T80" fmla="*/ 3045 w 3187"/>
                <a:gd name="T81" fmla="*/ 2862 h 3426"/>
                <a:gd name="T82" fmla="*/ 3078 w 3187"/>
                <a:gd name="T83" fmla="*/ 3136 h 3426"/>
                <a:gd name="T84" fmla="*/ 2925 w 3187"/>
                <a:gd name="T85" fmla="*/ 3356 h 3426"/>
                <a:gd name="T86" fmla="*/ 2657 w 3187"/>
                <a:gd name="T87" fmla="*/ 3423 h 3426"/>
                <a:gd name="T88" fmla="*/ 2418 w 3187"/>
                <a:gd name="T89" fmla="*/ 3296 h 3426"/>
                <a:gd name="T90" fmla="*/ 2321 w 3187"/>
                <a:gd name="T91" fmla="*/ 3042 h 3426"/>
                <a:gd name="T92" fmla="*/ 1518 w 3187"/>
                <a:gd name="T93" fmla="*/ 2848 h 3426"/>
                <a:gd name="T94" fmla="*/ 1568 w 3187"/>
                <a:gd name="T95" fmla="*/ 3090 h 3426"/>
                <a:gd name="T96" fmla="*/ 1442 w 3187"/>
                <a:gd name="T97" fmla="*/ 3328 h 3426"/>
                <a:gd name="T98" fmla="*/ 1187 w 3187"/>
                <a:gd name="T99" fmla="*/ 3426 h 3426"/>
                <a:gd name="T100" fmla="*/ 932 w 3187"/>
                <a:gd name="T101" fmla="*/ 3329 h 3426"/>
                <a:gd name="T102" fmla="*/ 806 w 3187"/>
                <a:gd name="T103" fmla="*/ 3090 h 3426"/>
                <a:gd name="T104" fmla="*/ 858 w 3187"/>
                <a:gd name="T105" fmla="*/ 2845 h 3426"/>
                <a:gd name="T106" fmla="*/ 617 w 3187"/>
                <a:gd name="T107" fmla="*/ 2717 h 3426"/>
                <a:gd name="T108" fmla="*/ 519 w 3187"/>
                <a:gd name="T109" fmla="*/ 2459 h 3426"/>
                <a:gd name="T110" fmla="*/ 3 w 3187"/>
                <a:gd name="T111" fmla="*/ 122 h 3426"/>
                <a:gd name="T112" fmla="*/ 49 w 3187"/>
                <a:gd name="T113" fmla="*/ 12 h 3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87" h="3426">
                  <a:moveTo>
                    <a:pt x="2707" y="2847"/>
                  </a:moveTo>
                  <a:lnTo>
                    <a:pt x="2672" y="2850"/>
                  </a:lnTo>
                  <a:lnTo>
                    <a:pt x="2639" y="2860"/>
                  </a:lnTo>
                  <a:lnTo>
                    <a:pt x="2608" y="2874"/>
                  </a:lnTo>
                  <a:lnTo>
                    <a:pt x="2582" y="2893"/>
                  </a:lnTo>
                  <a:lnTo>
                    <a:pt x="2558" y="2917"/>
                  </a:lnTo>
                  <a:lnTo>
                    <a:pt x="2539" y="2943"/>
                  </a:lnTo>
                  <a:lnTo>
                    <a:pt x="2525" y="2973"/>
                  </a:lnTo>
                  <a:lnTo>
                    <a:pt x="2515" y="3007"/>
                  </a:lnTo>
                  <a:lnTo>
                    <a:pt x="2512" y="3041"/>
                  </a:lnTo>
                  <a:lnTo>
                    <a:pt x="2515" y="3075"/>
                  </a:lnTo>
                  <a:lnTo>
                    <a:pt x="2525" y="3108"/>
                  </a:lnTo>
                  <a:lnTo>
                    <a:pt x="2539" y="3138"/>
                  </a:lnTo>
                  <a:lnTo>
                    <a:pt x="2558" y="3165"/>
                  </a:lnTo>
                  <a:lnTo>
                    <a:pt x="2582" y="3189"/>
                  </a:lnTo>
                  <a:lnTo>
                    <a:pt x="2608" y="3208"/>
                  </a:lnTo>
                  <a:lnTo>
                    <a:pt x="2639" y="3222"/>
                  </a:lnTo>
                  <a:lnTo>
                    <a:pt x="2672" y="3232"/>
                  </a:lnTo>
                  <a:lnTo>
                    <a:pt x="2707" y="3235"/>
                  </a:lnTo>
                  <a:lnTo>
                    <a:pt x="2741" y="3232"/>
                  </a:lnTo>
                  <a:lnTo>
                    <a:pt x="2773" y="3222"/>
                  </a:lnTo>
                  <a:lnTo>
                    <a:pt x="2804" y="3208"/>
                  </a:lnTo>
                  <a:lnTo>
                    <a:pt x="2831" y="3189"/>
                  </a:lnTo>
                  <a:lnTo>
                    <a:pt x="2855" y="3166"/>
                  </a:lnTo>
                  <a:lnTo>
                    <a:pt x="2874" y="3139"/>
                  </a:lnTo>
                  <a:lnTo>
                    <a:pt x="2888" y="3109"/>
                  </a:lnTo>
                  <a:lnTo>
                    <a:pt x="2898" y="3075"/>
                  </a:lnTo>
                  <a:lnTo>
                    <a:pt x="2901" y="3041"/>
                  </a:lnTo>
                  <a:lnTo>
                    <a:pt x="2898" y="3006"/>
                  </a:lnTo>
                  <a:lnTo>
                    <a:pt x="2888" y="2973"/>
                  </a:lnTo>
                  <a:lnTo>
                    <a:pt x="2874" y="2943"/>
                  </a:lnTo>
                  <a:lnTo>
                    <a:pt x="2855" y="2916"/>
                  </a:lnTo>
                  <a:lnTo>
                    <a:pt x="2831" y="2893"/>
                  </a:lnTo>
                  <a:lnTo>
                    <a:pt x="2804" y="2874"/>
                  </a:lnTo>
                  <a:lnTo>
                    <a:pt x="2773" y="2860"/>
                  </a:lnTo>
                  <a:lnTo>
                    <a:pt x="2741" y="2850"/>
                  </a:lnTo>
                  <a:lnTo>
                    <a:pt x="2707" y="2847"/>
                  </a:lnTo>
                  <a:close/>
                  <a:moveTo>
                    <a:pt x="1188" y="2847"/>
                  </a:moveTo>
                  <a:lnTo>
                    <a:pt x="1153" y="2850"/>
                  </a:lnTo>
                  <a:lnTo>
                    <a:pt x="1120" y="2860"/>
                  </a:lnTo>
                  <a:lnTo>
                    <a:pt x="1090" y="2874"/>
                  </a:lnTo>
                  <a:lnTo>
                    <a:pt x="1063" y="2893"/>
                  </a:lnTo>
                  <a:lnTo>
                    <a:pt x="1040" y="2917"/>
                  </a:lnTo>
                  <a:lnTo>
                    <a:pt x="1020" y="2943"/>
                  </a:lnTo>
                  <a:lnTo>
                    <a:pt x="1007" y="2973"/>
                  </a:lnTo>
                  <a:lnTo>
                    <a:pt x="997" y="3007"/>
                  </a:lnTo>
                  <a:lnTo>
                    <a:pt x="994" y="3041"/>
                  </a:lnTo>
                  <a:lnTo>
                    <a:pt x="997" y="3075"/>
                  </a:lnTo>
                  <a:lnTo>
                    <a:pt x="1007" y="3108"/>
                  </a:lnTo>
                  <a:lnTo>
                    <a:pt x="1020" y="3138"/>
                  </a:lnTo>
                  <a:lnTo>
                    <a:pt x="1040" y="3165"/>
                  </a:lnTo>
                  <a:lnTo>
                    <a:pt x="1063" y="3189"/>
                  </a:lnTo>
                  <a:lnTo>
                    <a:pt x="1090" y="3208"/>
                  </a:lnTo>
                  <a:lnTo>
                    <a:pt x="1120" y="3222"/>
                  </a:lnTo>
                  <a:lnTo>
                    <a:pt x="1153" y="3232"/>
                  </a:lnTo>
                  <a:lnTo>
                    <a:pt x="1188" y="3235"/>
                  </a:lnTo>
                  <a:lnTo>
                    <a:pt x="1223" y="3232"/>
                  </a:lnTo>
                  <a:lnTo>
                    <a:pt x="1255" y="3222"/>
                  </a:lnTo>
                  <a:lnTo>
                    <a:pt x="1285" y="3208"/>
                  </a:lnTo>
                  <a:lnTo>
                    <a:pt x="1313" y="3189"/>
                  </a:lnTo>
                  <a:lnTo>
                    <a:pt x="1336" y="3166"/>
                  </a:lnTo>
                  <a:lnTo>
                    <a:pt x="1355" y="3139"/>
                  </a:lnTo>
                  <a:lnTo>
                    <a:pt x="1370" y="3109"/>
                  </a:lnTo>
                  <a:lnTo>
                    <a:pt x="1378" y="3075"/>
                  </a:lnTo>
                  <a:lnTo>
                    <a:pt x="1381" y="3041"/>
                  </a:lnTo>
                  <a:lnTo>
                    <a:pt x="1378" y="3006"/>
                  </a:lnTo>
                  <a:lnTo>
                    <a:pt x="1370" y="2973"/>
                  </a:lnTo>
                  <a:lnTo>
                    <a:pt x="1355" y="2943"/>
                  </a:lnTo>
                  <a:lnTo>
                    <a:pt x="1336" y="2916"/>
                  </a:lnTo>
                  <a:lnTo>
                    <a:pt x="1313" y="2893"/>
                  </a:lnTo>
                  <a:lnTo>
                    <a:pt x="1285" y="2874"/>
                  </a:lnTo>
                  <a:lnTo>
                    <a:pt x="1255" y="2860"/>
                  </a:lnTo>
                  <a:lnTo>
                    <a:pt x="1223" y="2850"/>
                  </a:lnTo>
                  <a:lnTo>
                    <a:pt x="1188" y="2847"/>
                  </a:lnTo>
                  <a:close/>
                  <a:moveTo>
                    <a:pt x="709" y="840"/>
                  </a:moveTo>
                  <a:lnTo>
                    <a:pt x="709" y="1867"/>
                  </a:lnTo>
                  <a:lnTo>
                    <a:pt x="712" y="1903"/>
                  </a:lnTo>
                  <a:lnTo>
                    <a:pt x="722" y="1936"/>
                  </a:lnTo>
                  <a:lnTo>
                    <a:pt x="736" y="1967"/>
                  </a:lnTo>
                  <a:lnTo>
                    <a:pt x="756" y="1994"/>
                  </a:lnTo>
                  <a:lnTo>
                    <a:pt x="780" y="2018"/>
                  </a:lnTo>
                  <a:lnTo>
                    <a:pt x="807" y="2038"/>
                  </a:lnTo>
                  <a:lnTo>
                    <a:pt x="838" y="2053"/>
                  </a:lnTo>
                  <a:lnTo>
                    <a:pt x="872" y="2062"/>
                  </a:lnTo>
                  <a:lnTo>
                    <a:pt x="907" y="2065"/>
                  </a:lnTo>
                  <a:lnTo>
                    <a:pt x="2798" y="2065"/>
                  </a:lnTo>
                  <a:lnTo>
                    <a:pt x="2834" y="2062"/>
                  </a:lnTo>
                  <a:lnTo>
                    <a:pt x="2867" y="2053"/>
                  </a:lnTo>
                  <a:lnTo>
                    <a:pt x="2899" y="2038"/>
                  </a:lnTo>
                  <a:lnTo>
                    <a:pt x="2926" y="2018"/>
                  </a:lnTo>
                  <a:lnTo>
                    <a:pt x="2950" y="1994"/>
                  </a:lnTo>
                  <a:lnTo>
                    <a:pt x="2970" y="1967"/>
                  </a:lnTo>
                  <a:lnTo>
                    <a:pt x="2984" y="1936"/>
                  </a:lnTo>
                  <a:lnTo>
                    <a:pt x="2994" y="1902"/>
                  </a:lnTo>
                  <a:lnTo>
                    <a:pt x="2997" y="1866"/>
                  </a:lnTo>
                  <a:lnTo>
                    <a:pt x="2997" y="1154"/>
                  </a:lnTo>
                  <a:lnTo>
                    <a:pt x="709" y="840"/>
                  </a:lnTo>
                  <a:close/>
                  <a:moveTo>
                    <a:pt x="89" y="0"/>
                  </a:moveTo>
                  <a:lnTo>
                    <a:pt x="111" y="2"/>
                  </a:lnTo>
                  <a:lnTo>
                    <a:pt x="132" y="9"/>
                  </a:lnTo>
                  <a:lnTo>
                    <a:pt x="652" y="226"/>
                  </a:lnTo>
                  <a:lnTo>
                    <a:pt x="656" y="229"/>
                  </a:lnTo>
                  <a:lnTo>
                    <a:pt x="661" y="231"/>
                  </a:lnTo>
                  <a:lnTo>
                    <a:pt x="662" y="232"/>
                  </a:lnTo>
                  <a:lnTo>
                    <a:pt x="663" y="232"/>
                  </a:lnTo>
                  <a:lnTo>
                    <a:pt x="664" y="233"/>
                  </a:lnTo>
                  <a:lnTo>
                    <a:pt x="666" y="234"/>
                  </a:lnTo>
                  <a:lnTo>
                    <a:pt x="668" y="236"/>
                  </a:lnTo>
                  <a:lnTo>
                    <a:pt x="670" y="237"/>
                  </a:lnTo>
                  <a:lnTo>
                    <a:pt x="672" y="239"/>
                  </a:lnTo>
                  <a:lnTo>
                    <a:pt x="674" y="240"/>
                  </a:lnTo>
                  <a:lnTo>
                    <a:pt x="676" y="241"/>
                  </a:lnTo>
                  <a:lnTo>
                    <a:pt x="678" y="243"/>
                  </a:lnTo>
                  <a:lnTo>
                    <a:pt x="680" y="245"/>
                  </a:lnTo>
                  <a:lnTo>
                    <a:pt x="682" y="247"/>
                  </a:lnTo>
                  <a:lnTo>
                    <a:pt x="689" y="254"/>
                  </a:lnTo>
                  <a:lnTo>
                    <a:pt x="690" y="256"/>
                  </a:lnTo>
                  <a:lnTo>
                    <a:pt x="691" y="258"/>
                  </a:lnTo>
                  <a:lnTo>
                    <a:pt x="693" y="262"/>
                  </a:lnTo>
                  <a:lnTo>
                    <a:pt x="694" y="263"/>
                  </a:lnTo>
                  <a:lnTo>
                    <a:pt x="695" y="265"/>
                  </a:lnTo>
                  <a:lnTo>
                    <a:pt x="698" y="267"/>
                  </a:lnTo>
                  <a:lnTo>
                    <a:pt x="699" y="269"/>
                  </a:lnTo>
                  <a:lnTo>
                    <a:pt x="699" y="270"/>
                  </a:lnTo>
                  <a:lnTo>
                    <a:pt x="700" y="271"/>
                  </a:lnTo>
                  <a:lnTo>
                    <a:pt x="700" y="272"/>
                  </a:lnTo>
                  <a:lnTo>
                    <a:pt x="701" y="274"/>
                  </a:lnTo>
                  <a:lnTo>
                    <a:pt x="702" y="275"/>
                  </a:lnTo>
                  <a:lnTo>
                    <a:pt x="703" y="278"/>
                  </a:lnTo>
                  <a:lnTo>
                    <a:pt x="703" y="279"/>
                  </a:lnTo>
                  <a:lnTo>
                    <a:pt x="704" y="280"/>
                  </a:lnTo>
                  <a:lnTo>
                    <a:pt x="704" y="281"/>
                  </a:lnTo>
                  <a:lnTo>
                    <a:pt x="706" y="287"/>
                  </a:lnTo>
                  <a:lnTo>
                    <a:pt x="706" y="288"/>
                  </a:lnTo>
                  <a:lnTo>
                    <a:pt x="706" y="289"/>
                  </a:lnTo>
                  <a:lnTo>
                    <a:pt x="706" y="290"/>
                  </a:lnTo>
                  <a:lnTo>
                    <a:pt x="707" y="292"/>
                  </a:lnTo>
                  <a:lnTo>
                    <a:pt x="707" y="294"/>
                  </a:lnTo>
                  <a:lnTo>
                    <a:pt x="708" y="296"/>
                  </a:lnTo>
                  <a:lnTo>
                    <a:pt x="708" y="299"/>
                  </a:lnTo>
                  <a:lnTo>
                    <a:pt x="708" y="303"/>
                  </a:lnTo>
                  <a:lnTo>
                    <a:pt x="709" y="304"/>
                  </a:lnTo>
                  <a:lnTo>
                    <a:pt x="709" y="305"/>
                  </a:lnTo>
                  <a:lnTo>
                    <a:pt x="710" y="308"/>
                  </a:lnTo>
                  <a:lnTo>
                    <a:pt x="710" y="312"/>
                  </a:lnTo>
                  <a:lnTo>
                    <a:pt x="710" y="315"/>
                  </a:lnTo>
                  <a:lnTo>
                    <a:pt x="710" y="649"/>
                  </a:lnTo>
                  <a:lnTo>
                    <a:pt x="3105" y="979"/>
                  </a:lnTo>
                  <a:lnTo>
                    <a:pt x="3108" y="979"/>
                  </a:lnTo>
                  <a:lnTo>
                    <a:pt x="3109" y="979"/>
                  </a:lnTo>
                  <a:lnTo>
                    <a:pt x="3111" y="979"/>
                  </a:lnTo>
                  <a:lnTo>
                    <a:pt x="3112" y="979"/>
                  </a:lnTo>
                  <a:lnTo>
                    <a:pt x="3114" y="980"/>
                  </a:lnTo>
                  <a:lnTo>
                    <a:pt x="3116" y="980"/>
                  </a:lnTo>
                  <a:lnTo>
                    <a:pt x="3118" y="981"/>
                  </a:lnTo>
                  <a:lnTo>
                    <a:pt x="3119" y="981"/>
                  </a:lnTo>
                  <a:lnTo>
                    <a:pt x="3121" y="981"/>
                  </a:lnTo>
                  <a:lnTo>
                    <a:pt x="3122" y="982"/>
                  </a:lnTo>
                  <a:lnTo>
                    <a:pt x="3124" y="983"/>
                  </a:lnTo>
                  <a:lnTo>
                    <a:pt x="3126" y="983"/>
                  </a:lnTo>
                  <a:lnTo>
                    <a:pt x="3130" y="985"/>
                  </a:lnTo>
                  <a:lnTo>
                    <a:pt x="3139" y="990"/>
                  </a:lnTo>
                  <a:lnTo>
                    <a:pt x="3141" y="992"/>
                  </a:lnTo>
                  <a:lnTo>
                    <a:pt x="3144" y="993"/>
                  </a:lnTo>
                  <a:lnTo>
                    <a:pt x="3145" y="994"/>
                  </a:lnTo>
                  <a:lnTo>
                    <a:pt x="3147" y="995"/>
                  </a:lnTo>
                  <a:lnTo>
                    <a:pt x="3149" y="996"/>
                  </a:lnTo>
                  <a:lnTo>
                    <a:pt x="3151" y="998"/>
                  </a:lnTo>
                  <a:lnTo>
                    <a:pt x="3152" y="999"/>
                  </a:lnTo>
                  <a:lnTo>
                    <a:pt x="3153" y="1000"/>
                  </a:lnTo>
                  <a:lnTo>
                    <a:pt x="3154" y="1001"/>
                  </a:lnTo>
                  <a:lnTo>
                    <a:pt x="3159" y="1004"/>
                  </a:lnTo>
                  <a:lnTo>
                    <a:pt x="3160" y="1005"/>
                  </a:lnTo>
                  <a:lnTo>
                    <a:pt x="3161" y="1005"/>
                  </a:lnTo>
                  <a:lnTo>
                    <a:pt x="3161" y="1007"/>
                  </a:lnTo>
                  <a:lnTo>
                    <a:pt x="3162" y="1008"/>
                  </a:lnTo>
                  <a:lnTo>
                    <a:pt x="3163" y="1009"/>
                  </a:lnTo>
                  <a:lnTo>
                    <a:pt x="3164" y="1010"/>
                  </a:lnTo>
                  <a:lnTo>
                    <a:pt x="3165" y="1011"/>
                  </a:lnTo>
                  <a:lnTo>
                    <a:pt x="3166" y="1012"/>
                  </a:lnTo>
                  <a:lnTo>
                    <a:pt x="3167" y="1013"/>
                  </a:lnTo>
                  <a:lnTo>
                    <a:pt x="3168" y="1016"/>
                  </a:lnTo>
                  <a:lnTo>
                    <a:pt x="3169" y="1017"/>
                  </a:lnTo>
                  <a:lnTo>
                    <a:pt x="3169" y="1018"/>
                  </a:lnTo>
                  <a:lnTo>
                    <a:pt x="3171" y="1020"/>
                  </a:lnTo>
                  <a:lnTo>
                    <a:pt x="3172" y="1022"/>
                  </a:lnTo>
                  <a:lnTo>
                    <a:pt x="3173" y="1023"/>
                  </a:lnTo>
                  <a:lnTo>
                    <a:pt x="3174" y="1025"/>
                  </a:lnTo>
                  <a:lnTo>
                    <a:pt x="3176" y="1029"/>
                  </a:lnTo>
                  <a:lnTo>
                    <a:pt x="3177" y="1031"/>
                  </a:lnTo>
                  <a:lnTo>
                    <a:pt x="3179" y="1033"/>
                  </a:lnTo>
                  <a:lnTo>
                    <a:pt x="3180" y="1035"/>
                  </a:lnTo>
                  <a:lnTo>
                    <a:pt x="3181" y="1037"/>
                  </a:lnTo>
                  <a:lnTo>
                    <a:pt x="3182" y="1040"/>
                  </a:lnTo>
                  <a:lnTo>
                    <a:pt x="3183" y="1042"/>
                  </a:lnTo>
                  <a:lnTo>
                    <a:pt x="3183" y="1044"/>
                  </a:lnTo>
                  <a:lnTo>
                    <a:pt x="3184" y="1046"/>
                  </a:lnTo>
                  <a:lnTo>
                    <a:pt x="3185" y="1049"/>
                  </a:lnTo>
                  <a:lnTo>
                    <a:pt x="3185" y="1051"/>
                  </a:lnTo>
                  <a:lnTo>
                    <a:pt x="3186" y="1053"/>
                  </a:lnTo>
                  <a:lnTo>
                    <a:pt x="3186" y="1055"/>
                  </a:lnTo>
                  <a:lnTo>
                    <a:pt x="3186" y="1057"/>
                  </a:lnTo>
                  <a:lnTo>
                    <a:pt x="3187" y="1058"/>
                  </a:lnTo>
                  <a:lnTo>
                    <a:pt x="3187" y="1060"/>
                  </a:lnTo>
                  <a:lnTo>
                    <a:pt x="3187" y="1062"/>
                  </a:lnTo>
                  <a:lnTo>
                    <a:pt x="3187" y="1065"/>
                  </a:lnTo>
                  <a:lnTo>
                    <a:pt x="3187" y="1867"/>
                  </a:lnTo>
                  <a:lnTo>
                    <a:pt x="3184" y="1915"/>
                  </a:lnTo>
                  <a:lnTo>
                    <a:pt x="3175" y="1962"/>
                  </a:lnTo>
                  <a:lnTo>
                    <a:pt x="3161" y="2007"/>
                  </a:lnTo>
                  <a:lnTo>
                    <a:pt x="3142" y="2050"/>
                  </a:lnTo>
                  <a:lnTo>
                    <a:pt x="3117" y="2088"/>
                  </a:lnTo>
                  <a:lnTo>
                    <a:pt x="3089" y="2125"/>
                  </a:lnTo>
                  <a:lnTo>
                    <a:pt x="3056" y="2157"/>
                  </a:lnTo>
                  <a:lnTo>
                    <a:pt x="3020" y="2185"/>
                  </a:lnTo>
                  <a:lnTo>
                    <a:pt x="2981" y="2210"/>
                  </a:lnTo>
                  <a:lnTo>
                    <a:pt x="2938" y="2229"/>
                  </a:lnTo>
                  <a:lnTo>
                    <a:pt x="2893" y="2244"/>
                  </a:lnTo>
                  <a:lnTo>
                    <a:pt x="2846" y="2252"/>
                  </a:lnTo>
                  <a:lnTo>
                    <a:pt x="2798" y="2255"/>
                  </a:lnTo>
                  <a:lnTo>
                    <a:pt x="907" y="2255"/>
                  </a:lnTo>
                  <a:lnTo>
                    <a:pt x="865" y="2253"/>
                  </a:lnTo>
                  <a:lnTo>
                    <a:pt x="823" y="2247"/>
                  </a:lnTo>
                  <a:lnTo>
                    <a:pt x="783" y="2235"/>
                  </a:lnTo>
                  <a:lnTo>
                    <a:pt x="745" y="2221"/>
                  </a:lnTo>
                  <a:lnTo>
                    <a:pt x="709" y="2202"/>
                  </a:lnTo>
                  <a:lnTo>
                    <a:pt x="709" y="2459"/>
                  </a:lnTo>
                  <a:lnTo>
                    <a:pt x="712" y="2495"/>
                  </a:lnTo>
                  <a:lnTo>
                    <a:pt x="722" y="2528"/>
                  </a:lnTo>
                  <a:lnTo>
                    <a:pt x="736" y="2559"/>
                  </a:lnTo>
                  <a:lnTo>
                    <a:pt x="756" y="2588"/>
                  </a:lnTo>
                  <a:lnTo>
                    <a:pt x="780" y="2612"/>
                  </a:lnTo>
                  <a:lnTo>
                    <a:pt x="807" y="2630"/>
                  </a:lnTo>
                  <a:lnTo>
                    <a:pt x="838" y="2646"/>
                  </a:lnTo>
                  <a:lnTo>
                    <a:pt x="872" y="2655"/>
                  </a:lnTo>
                  <a:lnTo>
                    <a:pt x="907" y="2658"/>
                  </a:lnTo>
                  <a:lnTo>
                    <a:pt x="2705" y="2658"/>
                  </a:lnTo>
                  <a:lnTo>
                    <a:pt x="2754" y="2661"/>
                  </a:lnTo>
                  <a:lnTo>
                    <a:pt x="2801" y="2670"/>
                  </a:lnTo>
                  <a:lnTo>
                    <a:pt x="2844" y="2683"/>
                  </a:lnTo>
                  <a:lnTo>
                    <a:pt x="2886" y="2703"/>
                  </a:lnTo>
                  <a:lnTo>
                    <a:pt x="2925" y="2727"/>
                  </a:lnTo>
                  <a:lnTo>
                    <a:pt x="2960" y="2755"/>
                  </a:lnTo>
                  <a:lnTo>
                    <a:pt x="2993" y="2787"/>
                  </a:lnTo>
                  <a:lnTo>
                    <a:pt x="3021" y="2823"/>
                  </a:lnTo>
                  <a:lnTo>
                    <a:pt x="3045" y="2862"/>
                  </a:lnTo>
                  <a:lnTo>
                    <a:pt x="3064" y="2903"/>
                  </a:lnTo>
                  <a:lnTo>
                    <a:pt x="3078" y="2947"/>
                  </a:lnTo>
                  <a:lnTo>
                    <a:pt x="3087" y="2994"/>
                  </a:lnTo>
                  <a:lnTo>
                    <a:pt x="3090" y="3042"/>
                  </a:lnTo>
                  <a:lnTo>
                    <a:pt x="3087" y="3090"/>
                  </a:lnTo>
                  <a:lnTo>
                    <a:pt x="3078" y="3136"/>
                  </a:lnTo>
                  <a:lnTo>
                    <a:pt x="3064" y="3180"/>
                  </a:lnTo>
                  <a:lnTo>
                    <a:pt x="3045" y="3221"/>
                  </a:lnTo>
                  <a:lnTo>
                    <a:pt x="3021" y="3261"/>
                  </a:lnTo>
                  <a:lnTo>
                    <a:pt x="2993" y="3296"/>
                  </a:lnTo>
                  <a:lnTo>
                    <a:pt x="2960" y="3328"/>
                  </a:lnTo>
                  <a:lnTo>
                    <a:pt x="2925" y="3356"/>
                  </a:lnTo>
                  <a:lnTo>
                    <a:pt x="2886" y="3380"/>
                  </a:lnTo>
                  <a:lnTo>
                    <a:pt x="2844" y="3400"/>
                  </a:lnTo>
                  <a:lnTo>
                    <a:pt x="2801" y="3413"/>
                  </a:lnTo>
                  <a:lnTo>
                    <a:pt x="2754" y="3423"/>
                  </a:lnTo>
                  <a:lnTo>
                    <a:pt x="2705" y="3426"/>
                  </a:lnTo>
                  <a:lnTo>
                    <a:pt x="2657" y="3423"/>
                  </a:lnTo>
                  <a:lnTo>
                    <a:pt x="2612" y="3413"/>
                  </a:lnTo>
                  <a:lnTo>
                    <a:pt x="2568" y="3400"/>
                  </a:lnTo>
                  <a:lnTo>
                    <a:pt x="2526" y="3380"/>
                  </a:lnTo>
                  <a:lnTo>
                    <a:pt x="2486" y="3357"/>
                  </a:lnTo>
                  <a:lnTo>
                    <a:pt x="2451" y="3329"/>
                  </a:lnTo>
                  <a:lnTo>
                    <a:pt x="2418" y="3296"/>
                  </a:lnTo>
                  <a:lnTo>
                    <a:pt x="2390" y="3261"/>
                  </a:lnTo>
                  <a:lnTo>
                    <a:pt x="2367" y="3222"/>
                  </a:lnTo>
                  <a:lnTo>
                    <a:pt x="2347" y="3181"/>
                  </a:lnTo>
                  <a:lnTo>
                    <a:pt x="2334" y="3136"/>
                  </a:lnTo>
                  <a:lnTo>
                    <a:pt x="2324" y="3090"/>
                  </a:lnTo>
                  <a:lnTo>
                    <a:pt x="2321" y="3042"/>
                  </a:lnTo>
                  <a:lnTo>
                    <a:pt x="2323" y="3000"/>
                  </a:lnTo>
                  <a:lnTo>
                    <a:pt x="2331" y="2960"/>
                  </a:lnTo>
                  <a:lnTo>
                    <a:pt x="2341" y="2920"/>
                  </a:lnTo>
                  <a:lnTo>
                    <a:pt x="2356" y="2884"/>
                  </a:lnTo>
                  <a:lnTo>
                    <a:pt x="2374" y="2848"/>
                  </a:lnTo>
                  <a:lnTo>
                    <a:pt x="1518" y="2848"/>
                  </a:lnTo>
                  <a:lnTo>
                    <a:pt x="1537" y="2883"/>
                  </a:lnTo>
                  <a:lnTo>
                    <a:pt x="1552" y="2920"/>
                  </a:lnTo>
                  <a:lnTo>
                    <a:pt x="1562" y="2960"/>
                  </a:lnTo>
                  <a:lnTo>
                    <a:pt x="1569" y="3000"/>
                  </a:lnTo>
                  <a:lnTo>
                    <a:pt x="1572" y="3042"/>
                  </a:lnTo>
                  <a:lnTo>
                    <a:pt x="1568" y="3090"/>
                  </a:lnTo>
                  <a:lnTo>
                    <a:pt x="1560" y="3136"/>
                  </a:lnTo>
                  <a:lnTo>
                    <a:pt x="1545" y="3180"/>
                  </a:lnTo>
                  <a:lnTo>
                    <a:pt x="1527" y="3221"/>
                  </a:lnTo>
                  <a:lnTo>
                    <a:pt x="1503" y="3261"/>
                  </a:lnTo>
                  <a:lnTo>
                    <a:pt x="1474" y="3296"/>
                  </a:lnTo>
                  <a:lnTo>
                    <a:pt x="1442" y="3328"/>
                  </a:lnTo>
                  <a:lnTo>
                    <a:pt x="1407" y="3356"/>
                  </a:lnTo>
                  <a:lnTo>
                    <a:pt x="1368" y="3380"/>
                  </a:lnTo>
                  <a:lnTo>
                    <a:pt x="1326" y="3400"/>
                  </a:lnTo>
                  <a:lnTo>
                    <a:pt x="1281" y="3413"/>
                  </a:lnTo>
                  <a:lnTo>
                    <a:pt x="1235" y="3423"/>
                  </a:lnTo>
                  <a:lnTo>
                    <a:pt x="1187" y="3426"/>
                  </a:lnTo>
                  <a:lnTo>
                    <a:pt x="1139" y="3423"/>
                  </a:lnTo>
                  <a:lnTo>
                    <a:pt x="1092" y="3413"/>
                  </a:lnTo>
                  <a:lnTo>
                    <a:pt x="1048" y="3400"/>
                  </a:lnTo>
                  <a:lnTo>
                    <a:pt x="1007" y="3380"/>
                  </a:lnTo>
                  <a:lnTo>
                    <a:pt x="968" y="3357"/>
                  </a:lnTo>
                  <a:lnTo>
                    <a:pt x="932" y="3329"/>
                  </a:lnTo>
                  <a:lnTo>
                    <a:pt x="900" y="3296"/>
                  </a:lnTo>
                  <a:lnTo>
                    <a:pt x="872" y="3261"/>
                  </a:lnTo>
                  <a:lnTo>
                    <a:pt x="848" y="3222"/>
                  </a:lnTo>
                  <a:lnTo>
                    <a:pt x="829" y="3181"/>
                  </a:lnTo>
                  <a:lnTo>
                    <a:pt x="814" y="3136"/>
                  </a:lnTo>
                  <a:lnTo>
                    <a:pt x="806" y="3090"/>
                  </a:lnTo>
                  <a:lnTo>
                    <a:pt x="803" y="3042"/>
                  </a:lnTo>
                  <a:lnTo>
                    <a:pt x="805" y="2999"/>
                  </a:lnTo>
                  <a:lnTo>
                    <a:pt x="812" y="2958"/>
                  </a:lnTo>
                  <a:lnTo>
                    <a:pt x="824" y="2918"/>
                  </a:lnTo>
                  <a:lnTo>
                    <a:pt x="838" y="2880"/>
                  </a:lnTo>
                  <a:lnTo>
                    <a:pt x="858" y="2845"/>
                  </a:lnTo>
                  <a:lnTo>
                    <a:pt x="811" y="2836"/>
                  </a:lnTo>
                  <a:lnTo>
                    <a:pt x="766" y="2821"/>
                  </a:lnTo>
                  <a:lnTo>
                    <a:pt x="725" y="2801"/>
                  </a:lnTo>
                  <a:lnTo>
                    <a:pt x="685" y="2777"/>
                  </a:lnTo>
                  <a:lnTo>
                    <a:pt x="649" y="2749"/>
                  </a:lnTo>
                  <a:lnTo>
                    <a:pt x="617" y="2717"/>
                  </a:lnTo>
                  <a:lnTo>
                    <a:pt x="588" y="2680"/>
                  </a:lnTo>
                  <a:lnTo>
                    <a:pt x="564" y="2642"/>
                  </a:lnTo>
                  <a:lnTo>
                    <a:pt x="545" y="2599"/>
                  </a:lnTo>
                  <a:lnTo>
                    <a:pt x="530" y="2555"/>
                  </a:lnTo>
                  <a:lnTo>
                    <a:pt x="522" y="2508"/>
                  </a:lnTo>
                  <a:lnTo>
                    <a:pt x="519" y="2459"/>
                  </a:lnTo>
                  <a:lnTo>
                    <a:pt x="519" y="378"/>
                  </a:lnTo>
                  <a:lnTo>
                    <a:pt x="57" y="184"/>
                  </a:lnTo>
                  <a:lnTo>
                    <a:pt x="39" y="172"/>
                  </a:lnTo>
                  <a:lnTo>
                    <a:pt x="23" y="159"/>
                  </a:lnTo>
                  <a:lnTo>
                    <a:pt x="10" y="141"/>
                  </a:lnTo>
                  <a:lnTo>
                    <a:pt x="3" y="122"/>
                  </a:lnTo>
                  <a:lnTo>
                    <a:pt x="0" y="101"/>
                  </a:lnTo>
                  <a:lnTo>
                    <a:pt x="1" y="79"/>
                  </a:lnTo>
                  <a:lnTo>
                    <a:pt x="7" y="59"/>
                  </a:lnTo>
                  <a:lnTo>
                    <a:pt x="18" y="40"/>
                  </a:lnTo>
                  <a:lnTo>
                    <a:pt x="32" y="24"/>
                  </a:lnTo>
                  <a:lnTo>
                    <a:pt x="49" y="12"/>
                  </a:lnTo>
                  <a:lnTo>
                    <a:pt x="69" y="4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54" name="Inhaltsplatzhalter 4">
              <a:extLst>
                <a:ext uri="{FF2B5EF4-FFF2-40B4-BE49-F238E27FC236}">
                  <a16:creationId xmlns:a16="http://schemas.microsoft.com/office/drawing/2014/main" id="{DD2B5D0F-F61A-4057-B5F8-28CFD32ED577}"/>
                </a:ext>
              </a:extLst>
            </p:cNvPr>
            <p:cNvSpPr txBox="1">
              <a:spLocks/>
            </p:cNvSpPr>
            <p:nvPr/>
          </p:nvSpPr>
          <p:spPr>
            <a:xfrm>
              <a:off x="1944186" y="1578652"/>
              <a:ext cx="885242" cy="49244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1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思源黑体 CN Normal" panose="020B0400000000000000" pitchFamily="34" charset="-122"/>
                </a:rPr>
                <a:t>01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55" name="Inhaltsplatzhalter 4">
              <a:extLst>
                <a:ext uri="{FF2B5EF4-FFF2-40B4-BE49-F238E27FC236}">
                  <a16:creationId xmlns:a16="http://schemas.microsoft.com/office/drawing/2014/main" id="{555CAAA7-7227-49BE-AF3A-4066C8589AD5}"/>
                </a:ext>
              </a:extLst>
            </p:cNvPr>
            <p:cNvSpPr txBox="1">
              <a:spLocks/>
            </p:cNvSpPr>
            <p:nvPr/>
          </p:nvSpPr>
          <p:spPr>
            <a:xfrm>
              <a:off x="4368298" y="1578652"/>
              <a:ext cx="885242" cy="49244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1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思源黑体 CN Normal" panose="020B0400000000000000" pitchFamily="34" charset="-122"/>
                </a:rPr>
                <a:t>02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56" name="Inhaltsplatzhalter 4">
              <a:extLst>
                <a:ext uri="{FF2B5EF4-FFF2-40B4-BE49-F238E27FC236}">
                  <a16:creationId xmlns:a16="http://schemas.microsoft.com/office/drawing/2014/main" id="{870BF872-788A-4403-850F-EC76BE1F87A8}"/>
                </a:ext>
              </a:extLst>
            </p:cNvPr>
            <p:cNvSpPr txBox="1">
              <a:spLocks/>
            </p:cNvSpPr>
            <p:nvPr/>
          </p:nvSpPr>
          <p:spPr>
            <a:xfrm>
              <a:off x="6734343" y="1578652"/>
              <a:ext cx="885242" cy="49244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1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思源黑体 CN Normal" panose="020B0400000000000000" pitchFamily="34" charset="-122"/>
                </a:rPr>
                <a:t>03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57" name="Inhaltsplatzhalter 4">
              <a:extLst>
                <a:ext uri="{FF2B5EF4-FFF2-40B4-BE49-F238E27FC236}">
                  <a16:creationId xmlns:a16="http://schemas.microsoft.com/office/drawing/2014/main" id="{61B3CC64-799B-4EAD-80DC-90C0CA2EABD5}"/>
                </a:ext>
              </a:extLst>
            </p:cNvPr>
            <p:cNvSpPr txBox="1">
              <a:spLocks/>
            </p:cNvSpPr>
            <p:nvPr/>
          </p:nvSpPr>
          <p:spPr>
            <a:xfrm>
              <a:off x="9229225" y="1578652"/>
              <a:ext cx="885242" cy="49244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1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思源黑体 CN Normal" panose="020B0400000000000000" pitchFamily="34" charset="-122"/>
                </a:rPr>
                <a:t>04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1198453" y="4897098"/>
            <a:ext cx="2258932" cy="767582"/>
            <a:chOff x="1188277" y="4164387"/>
            <a:chExt cx="2258932" cy="767582"/>
          </a:xfrm>
        </p:grpSpPr>
        <p:sp>
          <p:nvSpPr>
            <p:cNvPr id="68" name="文本框 6">
              <a:extLst>
                <a:ext uri="{FF2B5EF4-FFF2-40B4-BE49-F238E27FC236}">
                  <a16:creationId xmlns:a16="http://schemas.microsoft.com/office/drawing/2014/main" id="{9A151F72-1771-46AB-942F-2F6D1299EE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5345" y="4164387"/>
              <a:ext cx="194479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dist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Regular" panose="020B0500000000000000" pitchFamily="34" charset="-122"/>
                </a:rPr>
                <a:t>系统需求分析</a:t>
              </a:r>
            </a:p>
          </p:txBody>
        </p:sp>
        <p:sp>
          <p:nvSpPr>
            <p:cNvPr id="76" name="文本框 75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>
              <a:extLst>
                <a:ext uri="{FF2B5EF4-FFF2-40B4-BE49-F238E27FC236}">
                  <a16:creationId xmlns:a16="http://schemas.microsoft.com/office/drawing/2014/main" id="{41514679-A754-4314-8B19-7F2717791DF0}"/>
                </a:ext>
              </a:extLst>
            </p:cNvPr>
            <p:cNvSpPr txBox="1"/>
            <p:nvPr/>
          </p:nvSpPr>
          <p:spPr>
            <a:xfrm>
              <a:off x="1188277" y="4595274"/>
              <a:ext cx="2258932" cy="336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第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4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周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3706417" y="4897098"/>
            <a:ext cx="2258932" cy="767582"/>
            <a:chOff x="1188277" y="4164387"/>
            <a:chExt cx="2258932" cy="767582"/>
          </a:xfrm>
        </p:grpSpPr>
        <p:sp>
          <p:nvSpPr>
            <p:cNvPr id="78" name="文本框 6">
              <a:extLst>
                <a:ext uri="{FF2B5EF4-FFF2-40B4-BE49-F238E27FC236}">
                  <a16:creationId xmlns:a16="http://schemas.microsoft.com/office/drawing/2014/main" id="{9A151F72-1771-46AB-942F-2F6D1299EE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5345" y="4164387"/>
              <a:ext cx="194479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dist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Regular" panose="020B0500000000000000" pitchFamily="34" charset="-122"/>
                </a:rPr>
                <a:t>系统详细设计</a:t>
              </a:r>
            </a:p>
          </p:txBody>
        </p:sp>
        <p:sp>
          <p:nvSpPr>
            <p:cNvPr id="79" name="文本框 78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>
              <a:extLst>
                <a:ext uri="{FF2B5EF4-FFF2-40B4-BE49-F238E27FC236}">
                  <a16:creationId xmlns:a16="http://schemas.microsoft.com/office/drawing/2014/main" id="{41514679-A754-4314-8B19-7F2717791DF0}"/>
                </a:ext>
              </a:extLst>
            </p:cNvPr>
            <p:cNvSpPr txBox="1"/>
            <p:nvPr/>
          </p:nvSpPr>
          <p:spPr>
            <a:xfrm>
              <a:off x="1188277" y="4595274"/>
              <a:ext cx="2258932" cy="336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第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4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周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~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第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5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周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6069041" y="4897098"/>
            <a:ext cx="2258932" cy="767582"/>
            <a:chOff x="1188277" y="4164387"/>
            <a:chExt cx="2258932" cy="767582"/>
          </a:xfrm>
        </p:grpSpPr>
        <p:sp>
          <p:nvSpPr>
            <p:cNvPr id="81" name="文本框 6">
              <a:extLst>
                <a:ext uri="{FF2B5EF4-FFF2-40B4-BE49-F238E27FC236}">
                  <a16:creationId xmlns:a16="http://schemas.microsoft.com/office/drawing/2014/main" id="{9A151F72-1771-46AB-942F-2F6D1299EE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5345" y="4164387"/>
              <a:ext cx="194479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dist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Regular" panose="020B0500000000000000" pitchFamily="34" charset="-122"/>
                </a:rPr>
                <a:t>系统编码实现</a:t>
              </a:r>
            </a:p>
          </p:txBody>
        </p:sp>
        <p:sp>
          <p:nvSpPr>
            <p:cNvPr id="82" name="文本框 81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>
              <a:extLst>
                <a:ext uri="{FF2B5EF4-FFF2-40B4-BE49-F238E27FC236}">
                  <a16:creationId xmlns:a16="http://schemas.microsoft.com/office/drawing/2014/main" id="{41514679-A754-4314-8B19-7F2717791DF0}"/>
                </a:ext>
              </a:extLst>
            </p:cNvPr>
            <p:cNvSpPr txBox="1"/>
            <p:nvPr/>
          </p:nvSpPr>
          <p:spPr>
            <a:xfrm>
              <a:off x="1188277" y="4595274"/>
              <a:ext cx="2258932" cy="336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第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5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周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~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第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8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周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8625723" y="4897098"/>
            <a:ext cx="2258932" cy="767582"/>
            <a:chOff x="1188277" y="4164387"/>
            <a:chExt cx="2258932" cy="767582"/>
          </a:xfrm>
        </p:grpSpPr>
        <p:sp>
          <p:nvSpPr>
            <p:cNvPr id="84" name="文本框 6">
              <a:extLst>
                <a:ext uri="{FF2B5EF4-FFF2-40B4-BE49-F238E27FC236}">
                  <a16:creationId xmlns:a16="http://schemas.microsoft.com/office/drawing/2014/main" id="{9A151F72-1771-46AB-942F-2F6D1299EE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5345" y="4164387"/>
              <a:ext cx="194479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dist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Regular" panose="020B0500000000000000" pitchFamily="34" charset="-122"/>
                </a:rPr>
                <a:t>系统测试部署</a:t>
              </a:r>
            </a:p>
          </p:txBody>
        </p:sp>
        <p:sp>
          <p:nvSpPr>
            <p:cNvPr id="85" name="文本框 84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>
              <a:extLst>
                <a:ext uri="{FF2B5EF4-FFF2-40B4-BE49-F238E27FC236}">
                  <a16:creationId xmlns:a16="http://schemas.microsoft.com/office/drawing/2014/main" id="{41514679-A754-4314-8B19-7F2717791DF0}"/>
                </a:ext>
              </a:extLst>
            </p:cNvPr>
            <p:cNvSpPr txBox="1"/>
            <p:nvPr/>
          </p:nvSpPr>
          <p:spPr>
            <a:xfrm>
              <a:off x="1188277" y="4595274"/>
              <a:ext cx="2258932" cy="336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第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9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周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F22C259F-948F-408F-8B30-EAD3C1285979}"/>
              </a:ext>
            </a:extLst>
          </p:cNvPr>
          <p:cNvGrpSpPr/>
          <p:nvPr/>
        </p:nvGrpSpPr>
        <p:grpSpPr>
          <a:xfrm>
            <a:off x="428676" y="347651"/>
            <a:ext cx="2903532" cy="507831"/>
            <a:chOff x="536964" y="383747"/>
            <a:chExt cx="2903532" cy="507831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0915E513-DF28-487D-9E15-3B4C24645EFB}"/>
                </a:ext>
              </a:extLst>
            </p:cNvPr>
            <p:cNvGrpSpPr/>
            <p:nvPr/>
          </p:nvGrpSpPr>
          <p:grpSpPr>
            <a:xfrm>
              <a:off x="536964" y="392852"/>
              <a:ext cx="595879" cy="433947"/>
              <a:chOff x="974310" y="8"/>
              <a:chExt cx="797219" cy="580571"/>
            </a:xfrm>
          </p:grpSpPr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0097B57F-7403-47D6-860D-494ECD71821B}"/>
                  </a:ext>
                </a:extLst>
              </p:cNvPr>
              <p:cNvSpPr/>
              <p:nvPr/>
            </p:nvSpPr>
            <p:spPr>
              <a:xfrm rot="2700000">
                <a:off x="974310" y="8"/>
                <a:ext cx="580571" cy="5805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black"/>
                  </a:solidFill>
                  <a:latin typeface="思源黑体 CN"/>
                  <a:ea typeface="思源黑体 CN"/>
                </a:endParaRPr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CC777F40-4853-4E62-A742-CECCF6A2355D}"/>
                  </a:ext>
                </a:extLst>
              </p:cNvPr>
              <p:cNvSpPr/>
              <p:nvPr/>
            </p:nvSpPr>
            <p:spPr>
              <a:xfrm rot="2700000">
                <a:off x="1415707" y="217143"/>
                <a:ext cx="355821" cy="355822"/>
              </a:xfrm>
              <a:prstGeom prst="ellipse">
                <a:avLst/>
              </a:prstGeom>
              <a:solidFill>
                <a:srgbClr val="FCC05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black"/>
                  </a:solidFill>
                  <a:latin typeface="思源黑体 CN"/>
                  <a:ea typeface="思源黑体 CN"/>
                </a:endParaRPr>
              </a:p>
            </p:txBody>
          </p:sp>
        </p:grp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427C6D09-8944-45F2-8302-EB5166C71381}"/>
                </a:ext>
              </a:extLst>
            </p:cNvPr>
            <p:cNvSpPr txBox="1"/>
            <p:nvPr/>
          </p:nvSpPr>
          <p:spPr bwMode="auto">
            <a:xfrm>
              <a:off x="1123162" y="383747"/>
              <a:ext cx="2317334" cy="5078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700" dirty="0">
                  <a:solidFill>
                    <a:prstClr val="black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开发过程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355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00415A8-5B9D-B6F6-1E42-C0219510B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73" y="601566"/>
            <a:ext cx="5963144" cy="5963144"/>
          </a:xfrm>
          <a:prstGeom prst="rect">
            <a:avLst/>
          </a:prstGeom>
        </p:spPr>
      </p:pic>
      <p:grpSp>
        <p:nvGrpSpPr>
          <p:cNvPr id="41" name="组合 40">
            <a:extLst>
              <a:ext uri="{FF2B5EF4-FFF2-40B4-BE49-F238E27FC236}">
                <a16:creationId xmlns:a16="http://schemas.microsoft.com/office/drawing/2014/main" id="{FEFE6C26-A931-40D9-B87A-EA0B29F89C19}"/>
              </a:ext>
            </a:extLst>
          </p:cNvPr>
          <p:cNvGrpSpPr/>
          <p:nvPr/>
        </p:nvGrpSpPr>
        <p:grpSpPr>
          <a:xfrm>
            <a:off x="428676" y="347651"/>
            <a:ext cx="3945616" cy="507831"/>
            <a:chOff x="536964" y="383747"/>
            <a:chExt cx="3945616" cy="507831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7937329A-0B24-40D6-BF6D-340171910332}"/>
                </a:ext>
              </a:extLst>
            </p:cNvPr>
            <p:cNvGrpSpPr/>
            <p:nvPr/>
          </p:nvGrpSpPr>
          <p:grpSpPr>
            <a:xfrm>
              <a:off x="536964" y="392852"/>
              <a:ext cx="595879" cy="433947"/>
              <a:chOff x="974310" y="8"/>
              <a:chExt cx="797219" cy="580571"/>
            </a:xfrm>
          </p:grpSpPr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CE7E6E54-4B69-4EE3-A774-D39A66957DF8}"/>
                  </a:ext>
                </a:extLst>
              </p:cNvPr>
              <p:cNvSpPr/>
              <p:nvPr/>
            </p:nvSpPr>
            <p:spPr>
              <a:xfrm rot="2700000">
                <a:off x="974310" y="8"/>
                <a:ext cx="580571" cy="5805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black"/>
                  </a:solidFill>
                  <a:latin typeface="思源黑体 CN"/>
                  <a:ea typeface="思源黑体 CN"/>
                </a:endParaRPr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7E062119-187D-4314-8FD6-0FA01647AFA3}"/>
                  </a:ext>
                </a:extLst>
              </p:cNvPr>
              <p:cNvSpPr/>
              <p:nvPr/>
            </p:nvSpPr>
            <p:spPr>
              <a:xfrm rot="2700000">
                <a:off x="1415707" y="217143"/>
                <a:ext cx="355821" cy="355822"/>
              </a:xfrm>
              <a:prstGeom prst="ellipse">
                <a:avLst/>
              </a:prstGeom>
              <a:solidFill>
                <a:srgbClr val="FCC05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black"/>
                  </a:solidFill>
                  <a:latin typeface="思源黑体 CN"/>
                  <a:ea typeface="思源黑体 CN"/>
                </a:endParaRPr>
              </a:p>
            </p:txBody>
          </p:sp>
        </p:grp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829557E1-0B1E-4FB8-B83C-EEA11B59EFC7}"/>
                </a:ext>
              </a:extLst>
            </p:cNvPr>
            <p:cNvSpPr txBox="1"/>
            <p:nvPr/>
          </p:nvSpPr>
          <p:spPr bwMode="auto">
            <a:xfrm>
              <a:off x="1123162" y="383747"/>
              <a:ext cx="3359418" cy="5078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7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系统设计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-</a:t>
              </a:r>
              <a:r>
                <a:rPr lang="zh-CN" altLang="en-US" sz="1600" dirty="0">
                  <a:solidFill>
                    <a:prstClr val="black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分站角色与职能</a:t>
              </a:r>
              <a:endParaRPr kumimoji="0" lang="zh-CN" altLang="en-US" sz="27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301CE243-B297-DA74-998B-79FCD7C57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932" y="1346884"/>
            <a:ext cx="4675606" cy="442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0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FEFE6C26-A931-40D9-B87A-EA0B29F89C19}"/>
              </a:ext>
            </a:extLst>
          </p:cNvPr>
          <p:cNvGrpSpPr/>
          <p:nvPr/>
        </p:nvGrpSpPr>
        <p:grpSpPr>
          <a:xfrm>
            <a:off x="428676" y="347651"/>
            <a:ext cx="3945616" cy="507831"/>
            <a:chOff x="536964" y="383747"/>
            <a:chExt cx="3945616" cy="507831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7937329A-0B24-40D6-BF6D-340171910332}"/>
                </a:ext>
              </a:extLst>
            </p:cNvPr>
            <p:cNvGrpSpPr/>
            <p:nvPr/>
          </p:nvGrpSpPr>
          <p:grpSpPr>
            <a:xfrm>
              <a:off x="536964" y="392852"/>
              <a:ext cx="595879" cy="433947"/>
              <a:chOff x="974310" y="8"/>
              <a:chExt cx="797219" cy="580571"/>
            </a:xfrm>
          </p:grpSpPr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CE7E6E54-4B69-4EE3-A774-D39A66957DF8}"/>
                  </a:ext>
                </a:extLst>
              </p:cNvPr>
              <p:cNvSpPr/>
              <p:nvPr/>
            </p:nvSpPr>
            <p:spPr>
              <a:xfrm rot="2700000">
                <a:off x="974310" y="8"/>
                <a:ext cx="580571" cy="5805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black"/>
                  </a:solidFill>
                  <a:latin typeface="思源黑体 CN"/>
                  <a:ea typeface="思源黑体 CN"/>
                </a:endParaRPr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7E062119-187D-4314-8FD6-0FA01647AFA3}"/>
                  </a:ext>
                </a:extLst>
              </p:cNvPr>
              <p:cNvSpPr/>
              <p:nvPr/>
            </p:nvSpPr>
            <p:spPr>
              <a:xfrm rot="2700000">
                <a:off x="1415707" y="217143"/>
                <a:ext cx="355821" cy="355822"/>
              </a:xfrm>
              <a:prstGeom prst="ellipse">
                <a:avLst/>
              </a:prstGeom>
              <a:solidFill>
                <a:srgbClr val="FCC05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black"/>
                  </a:solidFill>
                  <a:latin typeface="思源黑体 CN"/>
                  <a:ea typeface="思源黑体 CN"/>
                </a:endParaRPr>
              </a:p>
            </p:txBody>
          </p:sp>
        </p:grp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829557E1-0B1E-4FB8-B83C-EEA11B59EFC7}"/>
                </a:ext>
              </a:extLst>
            </p:cNvPr>
            <p:cNvSpPr txBox="1"/>
            <p:nvPr/>
          </p:nvSpPr>
          <p:spPr bwMode="auto">
            <a:xfrm>
              <a:off x="1123162" y="383747"/>
              <a:ext cx="3359418" cy="5078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7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系统设计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-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任务单设计</a:t>
              </a:r>
              <a:endParaRPr kumimoji="0" lang="zh-CN" altLang="en-US" sz="27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DFEF98B-A8CC-A6F5-6380-4F3AFCA17B36}"/>
              </a:ext>
            </a:extLst>
          </p:cNvPr>
          <p:cNvGrpSpPr/>
          <p:nvPr/>
        </p:nvGrpSpPr>
        <p:grpSpPr>
          <a:xfrm>
            <a:off x="517506" y="1624715"/>
            <a:ext cx="4950360" cy="4048027"/>
            <a:chOff x="573110" y="956415"/>
            <a:chExt cx="4950360" cy="4048027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157FBA81-CA37-D68D-CF39-5E7DB135D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497" y="956415"/>
              <a:ext cx="4375375" cy="3314870"/>
            </a:xfrm>
            <a:prstGeom prst="rect">
              <a:avLst/>
            </a:prstGeom>
          </p:spPr>
        </p:pic>
        <p:pic>
          <p:nvPicPr>
            <p:cNvPr id="5" name="图形 4">
              <a:extLst>
                <a:ext uri="{FF2B5EF4-FFF2-40B4-BE49-F238E27FC236}">
                  <a16:creationId xmlns:a16="http://schemas.microsoft.com/office/drawing/2014/main" id="{AC08C670-DD01-0378-CE02-9902FBD8C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3110" y="2150076"/>
              <a:ext cx="506527" cy="506527"/>
            </a:xfrm>
            <a:prstGeom prst="rect">
              <a:avLst/>
            </a:prstGeom>
          </p:spPr>
        </p:pic>
        <p:sp>
          <p:nvSpPr>
            <p:cNvPr id="8" name="TextBox 20">
              <a:extLst>
                <a:ext uri="{FF2B5EF4-FFF2-40B4-BE49-F238E27FC236}">
                  <a16:creationId xmlns:a16="http://schemas.microsoft.com/office/drawing/2014/main" id="{E9D34A5A-D56F-CB8E-234A-3404A7D6C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110" y="4387606"/>
              <a:ext cx="4950360" cy="6168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POSans M" panose="00020600040101010101" pitchFamily="18" charset="-122"/>
                  <a:sym typeface="思源黑体 CN Normal" panose="020B0400000000000000" pitchFamily="34" charset="-122"/>
                </a:rPr>
                <a:t>代表一次配送任务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，</a:t>
              </a:r>
              <a:r>
                <a:rPr lang="zh-CN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思源黑体 CN Normal" panose="020B0400000000000000" pitchFamily="34" charset="-122"/>
                </a:rPr>
                <a:t>是配送员为客户提供配送服务的依据，它由调度中心依据订单生成，并提交给对应分站，分站依据具体情况分配配送员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13" name="箭头: 右 12">
            <a:extLst>
              <a:ext uri="{FF2B5EF4-FFF2-40B4-BE49-F238E27FC236}">
                <a16:creationId xmlns:a16="http://schemas.microsoft.com/office/drawing/2014/main" id="{F31CCC80-CAAE-2B06-3444-0C22BCC62B4B}"/>
              </a:ext>
            </a:extLst>
          </p:cNvPr>
          <p:cNvSpPr/>
          <p:nvPr/>
        </p:nvSpPr>
        <p:spPr>
          <a:xfrm>
            <a:off x="5716272" y="2938215"/>
            <a:ext cx="1143000" cy="710514"/>
          </a:xfrm>
          <a:prstGeom prst="rightArrow">
            <a:avLst/>
          </a:prstGeom>
          <a:solidFill>
            <a:srgbClr val="FF724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prstClr val="black"/>
              </a:solidFill>
              <a:latin typeface="思源黑体 CN"/>
              <a:ea typeface="思源黑体 CN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8AC7F86-FB45-9936-1FAD-7DFB9CB66117}"/>
              </a:ext>
            </a:extLst>
          </p:cNvPr>
          <p:cNvGrpSpPr/>
          <p:nvPr/>
        </p:nvGrpSpPr>
        <p:grpSpPr>
          <a:xfrm>
            <a:off x="7407602" y="543966"/>
            <a:ext cx="4424681" cy="6314034"/>
            <a:chOff x="7507820" y="237034"/>
            <a:chExt cx="4424681" cy="6314034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66311A1-AA55-A4C9-0208-FC807B9184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7820" y="746390"/>
              <a:ext cx="4203744" cy="5804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20">
              <a:extLst>
                <a:ext uri="{FF2B5EF4-FFF2-40B4-BE49-F238E27FC236}">
                  <a16:creationId xmlns:a16="http://schemas.microsoft.com/office/drawing/2014/main" id="{982055A4-E1C1-675D-5AB9-4E6A35CFE0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2652" y="241225"/>
              <a:ext cx="977651" cy="336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POSans M" panose="00020600040101010101" pitchFamily="18" charset="-122"/>
                  <a:sym typeface="思源黑体 CN Normal" panose="020B0400000000000000" pitchFamily="34" charset="-122"/>
                </a:rPr>
                <a:t>送货收款</a:t>
              </a:r>
            </a:p>
          </p:txBody>
        </p:sp>
        <p:sp>
          <p:nvSpPr>
            <p:cNvPr id="15" name="TextBox 20">
              <a:extLst>
                <a:ext uri="{FF2B5EF4-FFF2-40B4-BE49-F238E27FC236}">
                  <a16:creationId xmlns:a16="http://schemas.microsoft.com/office/drawing/2014/main" id="{CE10001D-0A21-B435-B1AE-EDF78F3A4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32001" y="237034"/>
              <a:ext cx="977651" cy="336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POSans M" panose="00020600040101010101" pitchFamily="18" charset="-122"/>
                  <a:sym typeface="思源黑体 CN Normal" panose="020B0400000000000000" pitchFamily="34" charset="-122"/>
                </a:rPr>
                <a:t>退货</a:t>
              </a:r>
            </a:p>
          </p:txBody>
        </p:sp>
        <p:sp>
          <p:nvSpPr>
            <p:cNvPr id="16" name="TextBox 20">
              <a:extLst>
                <a:ext uri="{FF2B5EF4-FFF2-40B4-BE49-F238E27FC236}">
                  <a16:creationId xmlns:a16="http://schemas.microsoft.com/office/drawing/2014/main" id="{751F2450-B0C3-C6CD-0CA5-2DE21AE9C9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54850" y="256187"/>
              <a:ext cx="977651" cy="336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POSans M" panose="00020600040101010101" pitchFamily="18" charset="-122"/>
                  <a:sym typeface="思源黑体 CN Normal" panose="020B0400000000000000" pitchFamily="34" charset="-122"/>
                </a:rPr>
                <a:t>换货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948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FEFE6C26-A931-40D9-B87A-EA0B29F89C19}"/>
              </a:ext>
            </a:extLst>
          </p:cNvPr>
          <p:cNvGrpSpPr/>
          <p:nvPr/>
        </p:nvGrpSpPr>
        <p:grpSpPr>
          <a:xfrm>
            <a:off x="428676" y="347651"/>
            <a:ext cx="3945616" cy="507831"/>
            <a:chOff x="536964" y="383747"/>
            <a:chExt cx="3945616" cy="507831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7937329A-0B24-40D6-BF6D-340171910332}"/>
                </a:ext>
              </a:extLst>
            </p:cNvPr>
            <p:cNvGrpSpPr/>
            <p:nvPr/>
          </p:nvGrpSpPr>
          <p:grpSpPr>
            <a:xfrm>
              <a:off x="536964" y="392852"/>
              <a:ext cx="595879" cy="433947"/>
              <a:chOff x="974310" y="8"/>
              <a:chExt cx="797219" cy="580571"/>
            </a:xfrm>
          </p:grpSpPr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CE7E6E54-4B69-4EE3-A774-D39A66957DF8}"/>
                  </a:ext>
                </a:extLst>
              </p:cNvPr>
              <p:cNvSpPr/>
              <p:nvPr/>
            </p:nvSpPr>
            <p:spPr>
              <a:xfrm rot="2700000">
                <a:off x="974310" y="8"/>
                <a:ext cx="580571" cy="5805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black"/>
                  </a:solidFill>
                  <a:latin typeface="思源黑体 CN"/>
                  <a:ea typeface="思源黑体 CN"/>
                </a:endParaRPr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7E062119-187D-4314-8FD6-0FA01647AFA3}"/>
                  </a:ext>
                </a:extLst>
              </p:cNvPr>
              <p:cNvSpPr/>
              <p:nvPr/>
            </p:nvSpPr>
            <p:spPr>
              <a:xfrm rot="2700000">
                <a:off x="1415707" y="217143"/>
                <a:ext cx="355821" cy="355822"/>
              </a:xfrm>
              <a:prstGeom prst="ellipse">
                <a:avLst/>
              </a:prstGeom>
              <a:solidFill>
                <a:srgbClr val="FCC05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black"/>
                  </a:solidFill>
                  <a:latin typeface="思源黑体 CN"/>
                  <a:ea typeface="思源黑体 CN"/>
                </a:endParaRPr>
              </a:p>
            </p:txBody>
          </p:sp>
        </p:grp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829557E1-0B1E-4FB8-B83C-EEA11B59EFC7}"/>
                </a:ext>
              </a:extLst>
            </p:cNvPr>
            <p:cNvSpPr txBox="1"/>
            <p:nvPr/>
          </p:nvSpPr>
          <p:spPr bwMode="auto">
            <a:xfrm>
              <a:off x="1123162" y="383747"/>
              <a:ext cx="3359418" cy="5078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7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系统设计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-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用户中心</a:t>
              </a:r>
              <a:endParaRPr kumimoji="0" lang="zh-CN" altLang="en-US" sz="27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A23EE43D-0A35-5F28-9455-089101757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02" y="1336840"/>
            <a:ext cx="5911240" cy="5235432"/>
          </a:xfrm>
          <a:prstGeom prst="rect">
            <a:avLst/>
          </a:prstGeom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B026914B-5D2E-9499-3F15-09B73E2A83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511" y="879128"/>
            <a:ext cx="3208057" cy="336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系统角色：系统共有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9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种角色，如下图所示：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600057F-5FCD-38AA-1474-674FE9A55D79}"/>
              </a:ext>
            </a:extLst>
          </p:cNvPr>
          <p:cNvGrpSpPr/>
          <p:nvPr/>
        </p:nvGrpSpPr>
        <p:grpSpPr>
          <a:xfrm>
            <a:off x="7707771" y="463972"/>
            <a:ext cx="5332344" cy="4389610"/>
            <a:chOff x="7502208" y="1191025"/>
            <a:chExt cx="5332344" cy="4389610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0553E8A4-4A6C-4D3F-7796-B7104F68C4A9}"/>
                </a:ext>
              </a:extLst>
            </p:cNvPr>
            <p:cNvGrpSpPr/>
            <p:nvPr/>
          </p:nvGrpSpPr>
          <p:grpSpPr>
            <a:xfrm>
              <a:off x="8260745" y="2016309"/>
              <a:ext cx="4573807" cy="3564326"/>
              <a:chOff x="7279391" y="1973060"/>
              <a:chExt cx="4573807" cy="3564326"/>
            </a:xfrm>
          </p:grpSpPr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ACC0CBF8-0117-ED0B-F149-B0CC17FA5BD8}"/>
                  </a:ext>
                </a:extLst>
              </p:cNvPr>
              <p:cNvGrpSpPr/>
              <p:nvPr/>
            </p:nvGrpSpPr>
            <p:grpSpPr>
              <a:xfrm>
                <a:off x="8053003" y="1973060"/>
                <a:ext cx="3800195" cy="3564326"/>
                <a:chOff x="8523036" y="2305912"/>
                <a:chExt cx="3800195" cy="3564326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50E3312-5C7A-DAAB-FE96-553FCB5377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7066" y="2640390"/>
                  <a:ext cx="3776165" cy="3391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  <a:cs typeface="OPPOSans M" panose="00020600040101010101" pitchFamily="18" charset="-122"/>
                      <a:sym typeface="思源黑体 CN Normal" panose="020B0400000000000000" pitchFamily="34" charset="-122"/>
                    </a:rPr>
                    <a:t>关键点：为用户分配部门</a:t>
                  </a:r>
                </a:p>
              </p:txBody>
            </p:sp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9DFF4A98-403C-B02D-67AE-6C24BA1893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23036" y="2305912"/>
                  <a:ext cx="2290709" cy="4308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2200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  <a:cs typeface="OPPOSans M" panose="00020600040101010101" pitchFamily="18" charset="-122"/>
                      <a:sym typeface="思源黑体 CN Normal" panose="020B0400000000000000" pitchFamily="34" charset="-122"/>
                    </a:rPr>
                    <a:t>新增用户</a:t>
                  </a:r>
                  <a:endParaRPr lang="en-US" altLang="zh-CN" sz="22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OPPOSans M" panose="00020600040101010101" pitchFamily="18" charset="-122"/>
                    <a:sym typeface="思源黑体 CN Normal" panose="020B0400000000000000" pitchFamily="34" charset="-122"/>
                  </a:endParaRPr>
                </a:p>
              </p:txBody>
            </p:sp>
            <p:sp>
              <p:nvSpPr>
                <p:cNvPr id="23" name="TextBox 20">
                  <a:extLst>
                    <a:ext uri="{FF2B5EF4-FFF2-40B4-BE49-F238E27FC236}">
                      <a16:creationId xmlns:a16="http://schemas.microsoft.com/office/drawing/2014/main" id="{46CBEF9B-19C0-AAE7-B692-BC33D744BE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7066" y="3603962"/>
                  <a:ext cx="3776165" cy="3391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  <a:cs typeface="OPPOSans M" panose="00020600040101010101" pitchFamily="18" charset="-122"/>
                      <a:sym typeface="思源黑体 CN Normal" panose="020B0400000000000000" pitchFamily="34" charset="-122"/>
                    </a:rPr>
                    <a:t>编辑用户信息</a:t>
                  </a:r>
                </a:p>
              </p:txBody>
            </p:sp>
            <p:sp>
              <p:nvSpPr>
                <p:cNvPr id="24" name="矩形 21">
                  <a:extLst>
                    <a:ext uri="{FF2B5EF4-FFF2-40B4-BE49-F238E27FC236}">
                      <a16:creationId xmlns:a16="http://schemas.microsoft.com/office/drawing/2014/main" id="{55A97D93-0CF7-064F-2840-DF3AE2D667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23036" y="3269484"/>
                  <a:ext cx="2290709" cy="4308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2200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  <a:cs typeface="OPPOSans M" panose="00020600040101010101" pitchFamily="18" charset="-122"/>
                      <a:sym typeface="思源黑体 CN Normal" panose="020B0400000000000000" pitchFamily="34" charset="-122"/>
                    </a:rPr>
                    <a:t>编辑用户</a:t>
                  </a:r>
                  <a:endParaRPr lang="en-US" altLang="zh-CN" sz="22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OPPOSans M" panose="00020600040101010101" pitchFamily="18" charset="-122"/>
                    <a:sym typeface="思源黑体 CN Normal" panose="020B0400000000000000" pitchFamily="34" charset="-122"/>
                  </a:endParaRPr>
                </a:p>
              </p:txBody>
            </p:sp>
            <p:sp>
              <p:nvSpPr>
                <p:cNvPr id="25" name="TextBox 20">
                  <a:extLst>
                    <a:ext uri="{FF2B5EF4-FFF2-40B4-BE49-F238E27FC236}">
                      <a16:creationId xmlns:a16="http://schemas.microsoft.com/office/drawing/2014/main" id="{6FF8DE49-7EC3-9A73-33C9-3F49A2B232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7066" y="4567534"/>
                  <a:ext cx="3776165" cy="3391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  <a:cs typeface="OPPOSans M" panose="00020600040101010101" pitchFamily="18" charset="-122"/>
                      <a:sym typeface="思源黑体 CN Normal" panose="020B0400000000000000" pitchFamily="34" charset="-122"/>
                    </a:rPr>
                    <a:t>用户查询</a:t>
                  </a:r>
                </a:p>
              </p:txBody>
            </p:sp>
            <p:sp>
              <p:nvSpPr>
                <p:cNvPr id="26" name="矩形 21">
                  <a:extLst>
                    <a:ext uri="{FF2B5EF4-FFF2-40B4-BE49-F238E27FC236}">
                      <a16:creationId xmlns:a16="http://schemas.microsoft.com/office/drawing/2014/main" id="{E40BEFC1-BE35-42D2-35CA-964BB10DF7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23036" y="4233056"/>
                  <a:ext cx="2290709" cy="4308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2200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  <a:cs typeface="OPPOSans M" panose="00020600040101010101" pitchFamily="18" charset="-122"/>
                      <a:sym typeface="思源黑体 CN Normal" panose="020B0400000000000000" pitchFamily="34" charset="-122"/>
                    </a:rPr>
                    <a:t>用户查询</a:t>
                  </a:r>
                  <a:endParaRPr lang="en-US" altLang="zh-CN" sz="22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OPPOSans M" panose="00020600040101010101" pitchFamily="18" charset="-122"/>
                    <a:sym typeface="思源黑体 CN Normal" panose="020B0400000000000000" pitchFamily="34" charset="-122"/>
                  </a:endParaRPr>
                </a:p>
              </p:txBody>
            </p:sp>
            <p:sp>
              <p:nvSpPr>
                <p:cNvPr id="27" name="TextBox 20">
                  <a:extLst>
                    <a:ext uri="{FF2B5EF4-FFF2-40B4-BE49-F238E27FC236}">
                      <a16:creationId xmlns:a16="http://schemas.microsoft.com/office/drawing/2014/main" id="{AD75AE6C-314F-F529-EA6B-211BB68890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7066" y="5531106"/>
                  <a:ext cx="3776165" cy="3391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CN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  <a:cs typeface="OPPOSans M" panose="00020600040101010101" pitchFamily="18" charset="-122"/>
                      <a:sym typeface="思源黑体 CN Normal" panose="020B0400000000000000" pitchFamily="34" charset="-122"/>
                    </a:rPr>
                    <a:t>9</a:t>
                  </a:r>
                  <a:r>
                    <a:rPr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  <a:cs typeface="OPPOSans M" panose="00020600040101010101" pitchFamily="18" charset="-122"/>
                      <a:sym typeface="思源黑体 CN Normal" panose="020B0400000000000000" pitchFamily="34" charset="-122"/>
                    </a:rPr>
                    <a:t>种用户赋予不同的权限</a:t>
                  </a:r>
                </a:p>
              </p:txBody>
            </p:sp>
            <p:sp>
              <p:nvSpPr>
                <p:cNvPr id="28" name="矩形 21">
                  <a:extLst>
                    <a:ext uri="{FF2B5EF4-FFF2-40B4-BE49-F238E27FC236}">
                      <a16:creationId xmlns:a16="http://schemas.microsoft.com/office/drawing/2014/main" id="{8EE04A52-F2CF-5959-2B02-E5334F5061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23036" y="5196628"/>
                  <a:ext cx="2290709" cy="4308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2200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  <a:cs typeface="OPPOSans M" panose="00020600040101010101" pitchFamily="18" charset="-122"/>
                      <a:sym typeface="思源黑体 CN Normal" panose="020B0400000000000000" pitchFamily="34" charset="-122"/>
                    </a:rPr>
                    <a:t>用户权限</a:t>
                  </a:r>
                  <a:endParaRPr lang="en-US" altLang="zh-CN" sz="22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OPPOSans M" panose="00020600040101010101" pitchFamily="18" charset="-122"/>
                    <a:sym typeface="思源黑体 CN Normal" panose="020B0400000000000000" pitchFamily="34" charset="-122"/>
                  </a:endParaRPr>
                </a:p>
              </p:txBody>
            </p:sp>
          </p:grpSp>
          <p:pic>
            <p:nvPicPr>
              <p:cNvPr id="48" name="图形 47">
                <a:extLst>
                  <a:ext uri="{FF2B5EF4-FFF2-40B4-BE49-F238E27FC236}">
                    <a16:creationId xmlns:a16="http://schemas.microsoft.com/office/drawing/2014/main" id="{44B29B19-B8C3-48F7-C5CD-1E4B90BA6B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279391" y="4922562"/>
                <a:ext cx="614824" cy="614824"/>
              </a:xfrm>
              <a:prstGeom prst="rect">
                <a:avLst/>
              </a:prstGeom>
            </p:spPr>
          </p:pic>
          <p:pic>
            <p:nvPicPr>
              <p:cNvPr id="49" name="图形 48">
                <a:extLst>
                  <a:ext uri="{FF2B5EF4-FFF2-40B4-BE49-F238E27FC236}">
                    <a16:creationId xmlns:a16="http://schemas.microsoft.com/office/drawing/2014/main" id="{6AD1A8FD-FC4A-157D-8DFF-8C74A55C51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279391" y="3993270"/>
                <a:ext cx="614824" cy="614824"/>
              </a:xfrm>
              <a:prstGeom prst="rect">
                <a:avLst/>
              </a:prstGeom>
            </p:spPr>
          </p:pic>
          <p:pic>
            <p:nvPicPr>
              <p:cNvPr id="50" name="图形 49">
                <a:extLst>
                  <a:ext uri="{FF2B5EF4-FFF2-40B4-BE49-F238E27FC236}">
                    <a16:creationId xmlns:a16="http://schemas.microsoft.com/office/drawing/2014/main" id="{F1C0BB6E-51BB-B6B5-8F96-2775103623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279391" y="2995418"/>
                <a:ext cx="614824" cy="614824"/>
              </a:xfrm>
              <a:prstGeom prst="rect">
                <a:avLst/>
              </a:prstGeom>
            </p:spPr>
          </p:pic>
          <p:pic>
            <p:nvPicPr>
              <p:cNvPr id="51" name="图形 50">
                <a:extLst>
                  <a:ext uri="{FF2B5EF4-FFF2-40B4-BE49-F238E27FC236}">
                    <a16:creationId xmlns:a16="http://schemas.microsoft.com/office/drawing/2014/main" id="{9E7760B5-7C13-5EE2-87B9-F3CAFEFE58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279391" y="1997566"/>
                <a:ext cx="614824" cy="614824"/>
              </a:xfrm>
              <a:prstGeom prst="rect">
                <a:avLst/>
              </a:prstGeom>
            </p:spPr>
          </p:pic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6603EC27-A5ED-14D9-0B67-20616E6DC1C5}"/>
                </a:ext>
              </a:extLst>
            </p:cNvPr>
            <p:cNvGrpSpPr/>
            <p:nvPr/>
          </p:nvGrpSpPr>
          <p:grpSpPr>
            <a:xfrm>
              <a:off x="7502208" y="1191025"/>
              <a:ext cx="4350990" cy="450699"/>
              <a:chOff x="6965438" y="1356098"/>
              <a:chExt cx="4350990" cy="450699"/>
            </a:xfrm>
          </p:grpSpPr>
          <p:sp>
            <p:nvSpPr>
              <p:cNvPr id="7" name="TextBox 20">
                <a:extLst>
                  <a:ext uri="{FF2B5EF4-FFF2-40B4-BE49-F238E27FC236}">
                    <a16:creationId xmlns:a16="http://schemas.microsoft.com/office/drawing/2014/main" id="{B0F75606-EE39-36CC-5795-A5F8A508EA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0263" y="1356098"/>
                <a:ext cx="3776165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zh-CN" altLang="en-US" sz="22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OPPOSans M" panose="00020600040101010101" pitchFamily="18" charset="-122"/>
                    <a:sym typeface="思源黑体 CN Normal" panose="020B0400000000000000" pitchFamily="34" charset="-122"/>
                  </a:rPr>
                  <a:t>功能</a:t>
                </a:r>
                <a:r>
                  <a:rPr lang="en-US" altLang="zh-CN" sz="22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OPPOSans M" panose="00020600040101010101" pitchFamily="18" charset="-122"/>
                    <a:sym typeface="思源黑体 CN Normal" panose="020B0400000000000000" pitchFamily="34" charset="-122"/>
                  </a:rPr>
                  <a:t>1</a:t>
                </a:r>
                <a:r>
                  <a:rPr lang="zh-CN" altLang="en-US" sz="22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OPPOSans M" panose="00020600040101010101" pitchFamily="18" charset="-122"/>
                    <a:sym typeface="思源黑体 CN Normal" panose="020B0400000000000000" pitchFamily="34" charset="-122"/>
                  </a:rPr>
                  <a:t>：用户管理</a:t>
                </a:r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60A4172B-C348-E79B-F37C-F993816B2852}"/>
                  </a:ext>
                </a:extLst>
              </p:cNvPr>
              <p:cNvSpPr/>
              <p:nvPr/>
            </p:nvSpPr>
            <p:spPr>
              <a:xfrm rot="2700000">
                <a:off x="6965437" y="1372851"/>
                <a:ext cx="433947" cy="43394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black"/>
                  </a:solidFill>
                  <a:latin typeface="思源黑体 CN"/>
                  <a:ea typeface="思源黑体 CN"/>
                </a:endParaRPr>
              </a:p>
            </p:txBody>
          </p:sp>
        </p:grpSp>
      </p:grpSp>
      <p:sp>
        <p:nvSpPr>
          <p:cNvPr id="3" name="TextBox 20">
            <a:extLst>
              <a:ext uri="{FF2B5EF4-FFF2-40B4-BE49-F238E27FC236}">
                <a16:creationId xmlns:a16="http://schemas.microsoft.com/office/drawing/2014/main" id="{DE4A1375-CA28-0E36-841E-74A4972B8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1591" y="5262578"/>
            <a:ext cx="377616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2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OPPOSans M" panose="00020600040101010101" pitchFamily="18" charset="-122"/>
                <a:sym typeface="思源黑体 CN Normal" panose="020B0400000000000000" pitchFamily="34" charset="-122"/>
              </a:rPr>
              <a:t>功能</a:t>
            </a:r>
            <a:r>
              <a:rPr lang="en-US" altLang="zh-CN" sz="22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OPPOSans M" panose="00020600040101010101" pitchFamily="18" charset="-122"/>
                <a:sym typeface="思源黑体 CN Normal" panose="020B0400000000000000" pitchFamily="34" charset="-122"/>
              </a:rPr>
              <a:t>2</a:t>
            </a:r>
            <a:r>
              <a:rPr lang="zh-CN" altLang="en-US" sz="22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OPPOSans M" panose="00020600040101010101" pitchFamily="18" charset="-122"/>
                <a:sym typeface="思源黑体 CN Normal" panose="020B0400000000000000" pitchFamily="34" charset="-122"/>
              </a:rPr>
              <a:t>：角色管理</a:t>
            </a:r>
          </a:p>
        </p:txBody>
      </p:sp>
    </p:spTree>
    <p:extLst>
      <p:ext uri="{BB962C8B-B14F-4D97-AF65-F5344CB8AC3E}">
        <p14:creationId xmlns:p14="http://schemas.microsoft.com/office/powerpoint/2010/main" val="279578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FEFE6C26-A931-40D9-B87A-EA0B29F89C19}"/>
              </a:ext>
            </a:extLst>
          </p:cNvPr>
          <p:cNvGrpSpPr/>
          <p:nvPr/>
        </p:nvGrpSpPr>
        <p:grpSpPr>
          <a:xfrm>
            <a:off x="428676" y="347651"/>
            <a:ext cx="4569632" cy="507831"/>
            <a:chOff x="536964" y="383747"/>
            <a:chExt cx="4569632" cy="507831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7937329A-0B24-40D6-BF6D-340171910332}"/>
                </a:ext>
              </a:extLst>
            </p:cNvPr>
            <p:cNvGrpSpPr/>
            <p:nvPr/>
          </p:nvGrpSpPr>
          <p:grpSpPr>
            <a:xfrm>
              <a:off x="536964" y="392852"/>
              <a:ext cx="595879" cy="433947"/>
              <a:chOff x="974310" y="8"/>
              <a:chExt cx="797219" cy="580571"/>
            </a:xfrm>
          </p:grpSpPr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CE7E6E54-4B69-4EE3-A774-D39A66957DF8}"/>
                  </a:ext>
                </a:extLst>
              </p:cNvPr>
              <p:cNvSpPr/>
              <p:nvPr/>
            </p:nvSpPr>
            <p:spPr>
              <a:xfrm rot="2700000">
                <a:off x="974310" y="8"/>
                <a:ext cx="580571" cy="5805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black"/>
                  </a:solidFill>
                  <a:latin typeface="思源黑体 CN"/>
                  <a:ea typeface="思源黑体 CN"/>
                </a:endParaRPr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7E062119-187D-4314-8FD6-0FA01647AFA3}"/>
                  </a:ext>
                </a:extLst>
              </p:cNvPr>
              <p:cNvSpPr/>
              <p:nvPr/>
            </p:nvSpPr>
            <p:spPr>
              <a:xfrm rot="2700000">
                <a:off x="1415707" y="217143"/>
                <a:ext cx="355821" cy="355822"/>
              </a:xfrm>
              <a:prstGeom prst="ellipse">
                <a:avLst/>
              </a:prstGeom>
              <a:solidFill>
                <a:srgbClr val="FCC05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black"/>
                  </a:solidFill>
                  <a:latin typeface="思源黑体 CN"/>
                  <a:ea typeface="思源黑体 CN"/>
                </a:endParaRPr>
              </a:p>
            </p:txBody>
          </p:sp>
        </p:grp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829557E1-0B1E-4FB8-B83C-EEA11B59EFC7}"/>
                </a:ext>
              </a:extLst>
            </p:cNvPr>
            <p:cNvSpPr txBox="1"/>
            <p:nvPr/>
          </p:nvSpPr>
          <p:spPr bwMode="auto">
            <a:xfrm>
              <a:off x="1123162" y="383747"/>
              <a:ext cx="3983434" cy="5078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7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系统设计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-</a:t>
              </a:r>
              <a:r>
                <a:rPr lang="zh-CN" altLang="en-US" sz="1600" dirty="0">
                  <a:solidFill>
                    <a:prstClr val="black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用例活动图与接口设计</a:t>
              </a:r>
              <a:endParaRPr kumimoji="0" lang="zh-CN" altLang="en-US" sz="27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344C8675-F265-2E1A-8456-54523D3C35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12" y="1145137"/>
            <a:ext cx="5593093" cy="2619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A3A29D8-C293-06D4-CB6D-7922511C3C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16" y="3830328"/>
            <a:ext cx="5529890" cy="29467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C80E1868-0603-30B5-339A-E68E827706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342467"/>
              </p:ext>
            </p:extLst>
          </p:nvPr>
        </p:nvGraphicFramePr>
        <p:xfrm>
          <a:off x="6536723" y="636373"/>
          <a:ext cx="5066271" cy="6110657"/>
        </p:xfrm>
        <a:graphic>
          <a:graphicData uri="http://schemas.openxmlformats.org/drawingml/2006/table">
            <a:tbl>
              <a:tblPr firstRow="1" firstCol="1" bandRow="1"/>
              <a:tblGrid>
                <a:gridCol w="738589">
                  <a:extLst>
                    <a:ext uri="{9D8B030D-6E8A-4147-A177-3AD203B41FA5}">
                      <a16:colId xmlns:a16="http://schemas.microsoft.com/office/drawing/2014/main" val="3263343047"/>
                    </a:ext>
                  </a:extLst>
                </a:gridCol>
                <a:gridCol w="904526">
                  <a:extLst>
                    <a:ext uri="{9D8B030D-6E8A-4147-A177-3AD203B41FA5}">
                      <a16:colId xmlns:a16="http://schemas.microsoft.com/office/drawing/2014/main" val="4151460635"/>
                    </a:ext>
                  </a:extLst>
                </a:gridCol>
                <a:gridCol w="822718">
                  <a:extLst>
                    <a:ext uri="{9D8B030D-6E8A-4147-A177-3AD203B41FA5}">
                      <a16:colId xmlns:a16="http://schemas.microsoft.com/office/drawing/2014/main" val="3661855491"/>
                    </a:ext>
                  </a:extLst>
                </a:gridCol>
                <a:gridCol w="1562468">
                  <a:extLst>
                    <a:ext uri="{9D8B030D-6E8A-4147-A177-3AD203B41FA5}">
                      <a16:colId xmlns:a16="http://schemas.microsoft.com/office/drawing/2014/main" val="4180959150"/>
                    </a:ext>
                  </a:extLst>
                </a:gridCol>
                <a:gridCol w="1037970">
                  <a:extLst>
                    <a:ext uri="{9D8B030D-6E8A-4147-A177-3AD203B41FA5}">
                      <a16:colId xmlns:a16="http://schemas.microsoft.com/office/drawing/2014/main" val="1045706417"/>
                    </a:ext>
                  </a:extLst>
                </a:gridCol>
              </a:tblGrid>
              <a:tr h="334228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zh-CN" sz="1000" b="1" kern="0" dirty="0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  <a:ea typeface="宋体" panose="02010600030101010101" pitchFamily="2" charset="-122"/>
                          <a:cs typeface="Segoe UI" panose="020B0502040204020203" pitchFamily="34" charset="0"/>
                        </a:rPr>
                        <a:t>接口名称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24" marR="67924" marT="31350" marB="31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386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zh-CN" sz="1000" b="1" kern="0" dirty="0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  <a:ea typeface="宋体" panose="02010600030101010101" pitchFamily="2" charset="-122"/>
                          <a:cs typeface="Segoe UI" panose="020B0502040204020203" pitchFamily="34" charset="0"/>
                        </a:rPr>
                        <a:t>接口地址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24" marR="67924" marT="31350" marB="31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386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zh-CN" sz="1000" b="1" kern="0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  <a:ea typeface="宋体" panose="02010600030101010101" pitchFamily="2" charset="-122"/>
                          <a:cs typeface="Segoe UI" panose="020B0502040204020203" pitchFamily="34" charset="0"/>
                        </a:rPr>
                        <a:t>请求方法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24" marR="67924" marT="31350" marB="31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386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zh-CN" sz="1000" b="1" kern="0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  <a:ea typeface="宋体" panose="02010600030101010101" pitchFamily="2" charset="-122"/>
                          <a:cs typeface="Segoe UI" panose="020B0502040204020203" pitchFamily="34" charset="0"/>
                        </a:rPr>
                        <a:t>参数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24" marR="67924" marT="31350" marB="31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386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zh-CN" sz="1000" b="1" kern="0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  <a:ea typeface="宋体" panose="02010600030101010101" pitchFamily="2" charset="-122"/>
                          <a:cs typeface="Segoe UI" panose="020B0502040204020203" pitchFamily="34" charset="0"/>
                        </a:rPr>
                        <a:t>返回参数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24" marR="67924" marT="31350" marB="31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38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545940"/>
                  </a:ext>
                </a:extLst>
              </a:tr>
              <a:tr h="603864">
                <a:tc>
                  <a:txBody>
                    <a:bodyPr/>
                    <a:lstStyle/>
                    <a:p>
                      <a:pPr algn="l">
                        <a:spcAft>
                          <a:spcPts val="1200"/>
                        </a:spcAft>
                      </a:pPr>
                      <a:r>
                        <a:rPr lang="zh-CN" sz="1000" kern="0">
                          <a:solidFill>
                            <a:srgbClr val="24292F"/>
                          </a:solidFill>
                          <a:effectLst/>
                          <a:latin typeface="Segoe UI" panose="020B0502040204020203" pitchFamily="34" charset="0"/>
                          <a:ea typeface="宋体" panose="02010600030101010101" pitchFamily="2" charset="-122"/>
                          <a:cs typeface="Segoe UI" panose="020B0502040204020203" pitchFamily="34" charset="0"/>
                        </a:rPr>
                        <a:t>获取任务单列表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24" marR="67924" marT="31350" marB="31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kern="0">
                          <a:solidFill>
                            <a:srgbClr val="24292F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/task/page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24" marR="67924" marT="31350" marB="31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kern="0" dirty="0">
                          <a:solidFill>
                            <a:srgbClr val="24292F"/>
                          </a:solidFill>
                          <a:effectLst/>
                          <a:latin typeface="Segoe UI" panose="020B0502040204020203" pitchFamily="34" charset="0"/>
                          <a:ea typeface="宋体" panose="02010600030101010101" pitchFamily="2" charset="-122"/>
                        </a:rPr>
                        <a:t>POST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24" marR="67924" marT="31350" marB="31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kern="0">
                          <a:solidFill>
                            <a:srgbClr val="24292F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params: Substation.ReqTaskOrderParams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24" marR="67924" marT="31350" marB="31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kern="0">
                          <a:solidFill>
                            <a:srgbClr val="24292F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ResPage&lt;Substation.ResTaskOrderList&gt;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24" marR="67924" marT="31350" marB="31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3997877"/>
                  </a:ext>
                </a:extLst>
              </a:tr>
              <a:tr h="811277">
                <a:tc>
                  <a:txBody>
                    <a:bodyPr/>
                    <a:lstStyle/>
                    <a:p>
                      <a:pPr algn="l"/>
                      <a:r>
                        <a:rPr lang="zh-CN" sz="1000" kern="0">
                          <a:solidFill>
                            <a:srgbClr val="24292F"/>
                          </a:solidFill>
                          <a:effectLst/>
                          <a:latin typeface="Segoe UI" panose="020B0502040204020203" pitchFamily="34" charset="0"/>
                          <a:ea typeface="宋体" panose="02010600030101010101" pitchFamily="2" charset="-122"/>
                          <a:cs typeface="Segoe UI" panose="020B0502040204020203" pitchFamily="34" charset="0"/>
                        </a:rPr>
                        <a:t>填写回执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24" marR="67924" marT="31350" marB="31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kern="0">
                          <a:solidFill>
                            <a:srgbClr val="24292F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/task/receipt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24" marR="67924" marT="31350" marB="31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kern="0">
                          <a:solidFill>
                            <a:srgbClr val="24292F"/>
                          </a:solidFill>
                          <a:effectLst/>
                          <a:latin typeface="Segoe UI" panose="020B0502040204020203" pitchFamily="34" charset="0"/>
                          <a:ea typeface="宋体" panose="02010600030101010101" pitchFamily="2" charset="-122"/>
                        </a:rPr>
                        <a:t>POST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24" marR="67924" marT="31350" marB="31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kern="0" dirty="0">
                          <a:solidFill>
                            <a:srgbClr val="24292F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params: { </a:t>
                      </a:r>
                      <a:r>
                        <a:rPr lang="en-US" sz="900" kern="0" dirty="0" err="1">
                          <a:solidFill>
                            <a:srgbClr val="24292F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taskId</a:t>
                      </a:r>
                      <a:r>
                        <a:rPr lang="en-US" sz="900" kern="0" dirty="0">
                          <a:solidFill>
                            <a:srgbClr val="24292F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: number; </a:t>
                      </a:r>
                      <a:r>
                        <a:rPr lang="en-US" sz="900" kern="0" dirty="0" err="1">
                          <a:solidFill>
                            <a:srgbClr val="24292F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customSatisfaction</a:t>
                      </a:r>
                      <a:r>
                        <a:rPr lang="en-US" sz="900" kern="0" dirty="0">
                          <a:solidFill>
                            <a:srgbClr val="24292F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: number; </a:t>
                      </a:r>
                      <a:r>
                        <a:rPr lang="en-US" sz="900" kern="0" dirty="0" err="1">
                          <a:solidFill>
                            <a:srgbClr val="24292F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customEvaluation</a:t>
                      </a:r>
                      <a:r>
                        <a:rPr lang="en-US" sz="900" kern="0" dirty="0">
                          <a:solidFill>
                            <a:srgbClr val="24292F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: string }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24" marR="67924" marT="31350" marB="31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kern="0">
                          <a:solidFill>
                            <a:srgbClr val="24292F"/>
                          </a:solidFill>
                          <a:effectLst/>
                          <a:latin typeface="Segoe UI" panose="020B0502040204020203" pitchFamily="34" charset="0"/>
                          <a:ea typeface="宋体" panose="02010600030101010101" pitchFamily="2" charset="-122"/>
                        </a:rPr>
                        <a:t>-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24" marR="67924" marT="31350" marB="31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4843537"/>
                  </a:ext>
                </a:extLst>
              </a:tr>
              <a:tr h="914983">
                <a:tc>
                  <a:txBody>
                    <a:bodyPr/>
                    <a:lstStyle/>
                    <a:p>
                      <a:pPr algn="l"/>
                      <a:r>
                        <a:rPr lang="zh-CN" sz="1000" kern="0">
                          <a:solidFill>
                            <a:srgbClr val="24292F"/>
                          </a:solidFill>
                          <a:effectLst/>
                          <a:latin typeface="Segoe UI" panose="020B0502040204020203" pitchFamily="34" charset="0"/>
                          <a:ea typeface="宋体" panose="02010600030101010101" pitchFamily="2" charset="-122"/>
                          <a:cs typeface="Segoe UI" panose="020B0502040204020203" pitchFamily="34" charset="0"/>
                        </a:rPr>
                        <a:t>为任务单分配配送员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24" marR="67924" marT="31350" marB="31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kern="0">
                          <a:solidFill>
                            <a:srgbClr val="24292F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/task/assign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24" marR="67924" marT="31350" marB="31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kern="0">
                          <a:solidFill>
                            <a:srgbClr val="24292F"/>
                          </a:solidFill>
                          <a:effectLst/>
                          <a:latin typeface="Segoe UI" panose="020B0502040204020203" pitchFamily="34" charset="0"/>
                          <a:ea typeface="宋体" panose="02010600030101010101" pitchFamily="2" charset="-122"/>
                        </a:rPr>
                        <a:t>POST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24" marR="67924" marT="31350" marB="31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kern="0" dirty="0">
                          <a:solidFill>
                            <a:srgbClr val="24292F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params: { </a:t>
                      </a:r>
                      <a:r>
                        <a:rPr lang="en-US" sz="900" kern="0" dirty="0" err="1">
                          <a:solidFill>
                            <a:srgbClr val="24292F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taskId</a:t>
                      </a:r>
                      <a:r>
                        <a:rPr lang="en-US" sz="900" kern="0" dirty="0">
                          <a:solidFill>
                            <a:srgbClr val="24292F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: number; </a:t>
                      </a:r>
                      <a:r>
                        <a:rPr lang="en-US" sz="900" kern="0" dirty="0" err="1">
                          <a:solidFill>
                            <a:srgbClr val="24292F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courierInfo</a:t>
                      </a:r>
                      <a:r>
                        <a:rPr lang="en-US" sz="900" kern="0" dirty="0">
                          <a:solidFill>
                            <a:srgbClr val="24292F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: { </a:t>
                      </a:r>
                      <a:r>
                        <a:rPr lang="en-US" sz="900" kern="0" dirty="0" err="1">
                          <a:solidFill>
                            <a:srgbClr val="24292F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courierId</a:t>
                      </a:r>
                      <a:r>
                        <a:rPr lang="en-US" sz="900" kern="0" dirty="0">
                          <a:solidFill>
                            <a:srgbClr val="24292F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: number; </a:t>
                      </a:r>
                      <a:r>
                        <a:rPr lang="en-US" sz="900" kern="0" dirty="0" err="1">
                          <a:solidFill>
                            <a:srgbClr val="24292F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courierName</a:t>
                      </a:r>
                      <a:r>
                        <a:rPr lang="en-US" sz="900" kern="0" dirty="0">
                          <a:solidFill>
                            <a:srgbClr val="24292F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: string } }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24" marR="67924" marT="31350" marB="31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kern="0">
                          <a:solidFill>
                            <a:srgbClr val="24292F"/>
                          </a:solidFill>
                          <a:effectLst/>
                          <a:latin typeface="Segoe UI" panose="020B0502040204020203" pitchFamily="34" charset="0"/>
                          <a:ea typeface="宋体" panose="02010600030101010101" pitchFamily="2" charset="-122"/>
                        </a:rPr>
                        <a:t>-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24" marR="67924" marT="31350" marB="31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5798070"/>
                  </a:ext>
                </a:extLst>
              </a:tr>
              <a:tr h="583123">
                <a:tc>
                  <a:txBody>
                    <a:bodyPr/>
                    <a:lstStyle/>
                    <a:p>
                      <a:pPr algn="l"/>
                      <a:r>
                        <a:rPr lang="zh-CN" sz="1000" kern="0" dirty="0">
                          <a:solidFill>
                            <a:srgbClr val="24292F"/>
                          </a:solidFill>
                          <a:effectLst/>
                          <a:latin typeface="Segoe UI" panose="020B0502040204020203" pitchFamily="34" charset="0"/>
                          <a:ea typeface="宋体" panose="02010600030101010101" pitchFamily="2" charset="-122"/>
                          <a:cs typeface="Segoe UI" panose="020B0502040204020203" pitchFamily="34" charset="0"/>
                        </a:rPr>
                        <a:t>导出任务单数据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24" marR="67924" marT="31350" marB="31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kern="0">
                          <a:solidFill>
                            <a:srgbClr val="24292F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/task/export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24" marR="67924" marT="31350" marB="31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kern="0">
                          <a:solidFill>
                            <a:srgbClr val="24292F"/>
                          </a:solidFill>
                          <a:effectLst/>
                          <a:latin typeface="Segoe UI" panose="020B0502040204020203" pitchFamily="34" charset="0"/>
                          <a:ea typeface="宋体" panose="02010600030101010101" pitchFamily="2" charset="-122"/>
                        </a:rPr>
                        <a:t>POST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24" marR="67924" marT="31350" marB="31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kern="0" dirty="0">
                          <a:solidFill>
                            <a:srgbClr val="24292F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params: </a:t>
                      </a:r>
                      <a:r>
                        <a:rPr lang="en-US" sz="900" kern="0" dirty="0" err="1">
                          <a:solidFill>
                            <a:srgbClr val="24292F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Substation.ReqTaskOrderParams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24" marR="67924" marT="31350" marB="31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kern="0">
                          <a:solidFill>
                            <a:srgbClr val="24292F"/>
                          </a:solidFill>
                          <a:effectLst/>
                          <a:latin typeface="Segoe UI" panose="020B0502040204020203" pitchFamily="34" charset="0"/>
                          <a:ea typeface="宋体" panose="02010600030101010101" pitchFamily="2" charset="-122"/>
                        </a:rPr>
                        <a:t>-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24" marR="67924" marT="31350" marB="31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3406802"/>
                  </a:ext>
                </a:extLst>
              </a:tr>
              <a:tr h="603864">
                <a:tc>
                  <a:txBody>
                    <a:bodyPr/>
                    <a:lstStyle/>
                    <a:p>
                      <a:pPr algn="l"/>
                      <a:r>
                        <a:rPr lang="zh-CN" sz="1000" kern="0">
                          <a:solidFill>
                            <a:srgbClr val="24292F"/>
                          </a:solidFill>
                          <a:effectLst/>
                          <a:latin typeface="Segoe UI" panose="020B0502040204020203" pitchFamily="34" charset="0"/>
                          <a:ea typeface="宋体" panose="02010600030101010101" pitchFamily="2" charset="-122"/>
                          <a:cs typeface="Segoe UI" panose="020B0502040204020203" pitchFamily="34" charset="0"/>
                        </a:rPr>
                        <a:t>获取缴款单列表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24" marR="67924" marT="31350" marB="31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kern="0">
                          <a:solidFill>
                            <a:srgbClr val="24292F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/payment/page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24" marR="67924" marT="31350" marB="31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kern="0">
                          <a:solidFill>
                            <a:srgbClr val="24292F"/>
                          </a:solidFill>
                          <a:effectLst/>
                          <a:latin typeface="Segoe UI" panose="020B0502040204020203" pitchFamily="34" charset="0"/>
                          <a:ea typeface="宋体" panose="02010600030101010101" pitchFamily="2" charset="-122"/>
                        </a:rPr>
                        <a:t>POST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24" marR="67924" marT="31350" marB="31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kern="0">
                          <a:solidFill>
                            <a:srgbClr val="24292F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params: Substation.ReqPaymentParams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24" marR="67924" marT="31350" marB="31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kern="0" dirty="0" err="1">
                          <a:solidFill>
                            <a:srgbClr val="24292F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ResPage</a:t>
                      </a:r>
                      <a:r>
                        <a:rPr lang="en-US" sz="900" kern="0" dirty="0">
                          <a:solidFill>
                            <a:srgbClr val="24292F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&lt;</a:t>
                      </a:r>
                      <a:r>
                        <a:rPr lang="en-US" sz="900" kern="0" dirty="0" err="1">
                          <a:solidFill>
                            <a:srgbClr val="24292F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Substation.ResPaymentList</a:t>
                      </a:r>
                      <a:r>
                        <a:rPr lang="en-US" sz="900" kern="0" dirty="0">
                          <a:solidFill>
                            <a:srgbClr val="24292F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&gt;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24" marR="67924" marT="31350" marB="31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9942259"/>
                  </a:ext>
                </a:extLst>
              </a:tr>
              <a:tr h="500158">
                <a:tc>
                  <a:txBody>
                    <a:bodyPr/>
                    <a:lstStyle/>
                    <a:p>
                      <a:pPr algn="l"/>
                      <a:r>
                        <a:rPr lang="zh-CN" sz="1000" kern="0">
                          <a:solidFill>
                            <a:srgbClr val="24292F"/>
                          </a:solidFill>
                          <a:effectLst/>
                          <a:latin typeface="Segoe UI" panose="020B0502040204020203" pitchFamily="34" charset="0"/>
                          <a:ea typeface="宋体" panose="02010600030101010101" pitchFamily="2" charset="-122"/>
                          <a:cs typeface="Segoe UI" panose="020B0502040204020203" pitchFamily="34" charset="0"/>
                        </a:rPr>
                        <a:t>获取分站信息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24" marR="67924" marT="31350" marB="31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kern="0">
                          <a:solidFill>
                            <a:srgbClr val="24292F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/get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24" marR="67924" marT="31350" marB="31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kern="0">
                          <a:solidFill>
                            <a:srgbClr val="24292F"/>
                          </a:solidFill>
                          <a:effectLst/>
                          <a:latin typeface="Segoe UI" panose="020B0502040204020203" pitchFamily="34" charset="0"/>
                          <a:ea typeface="宋体" panose="02010600030101010101" pitchFamily="2" charset="-122"/>
                        </a:rPr>
                        <a:t>POST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24" marR="67924" marT="31350" marB="31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kern="0">
                          <a:solidFill>
                            <a:srgbClr val="24292F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params: { substationId: number }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24" marR="67924" marT="31350" marB="31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kern="0" dirty="0" err="1">
                          <a:solidFill>
                            <a:srgbClr val="24292F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Substation.SubstationInfo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24" marR="67924" marT="31350" marB="31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5750307"/>
                  </a:ext>
                </a:extLst>
              </a:tr>
              <a:tr h="603864">
                <a:tc>
                  <a:txBody>
                    <a:bodyPr/>
                    <a:lstStyle/>
                    <a:p>
                      <a:pPr algn="l"/>
                      <a:r>
                        <a:rPr lang="zh-CN" sz="1000" kern="0">
                          <a:solidFill>
                            <a:srgbClr val="24292F"/>
                          </a:solidFill>
                          <a:effectLst/>
                          <a:latin typeface="Segoe UI" panose="020B0502040204020203" pitchFamily="34" charset="0"/>
                          <a:ea typeface="宋体" panose="02010600030101010101" pitchFamily="2" charset="-122"/>
                          <a:cs typeface="Segoe UI" panose="020B0502040204020203" pitchFamily="34" charset="0"/>
                        </a:rPr>
                        <a:t>获取分站列表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24" marR="67924" marT="31350" marB="31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kern="0">
                          <a:solidFill>
                            <a:srgbClr val="24292F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/page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24" marR="67924" marT="31350" marB="31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kern="0">
                          <a:solidFill>
                            <a:srgbClr val="24292F"/>
                          </a:solidFill>
                          <a:effectLst/>
                          <a:latin typeface="Segoe UI" panose="020B0502040204020203" pitchFamily="34" charset="0"/>
                          <a:ea typeface="宋体" panose="02010600030101010101" pitchFamily="2" charset="-122"/>
                        </a:rPr>
                        <a:t>POST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24" marR="67924" marT="31350" marB="31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kern="0">
                          <a:solidFill>
                            <a:srgbClr val="24292F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params: Substation.ReqSubstationParams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24" marR="67924" marT="31350" marB="31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kern="0" dirty="0" err="1">
                          <a:solidFill>
                            <a:srgbClr val="24292F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ResPage</a:t>
                      </a:r>
                      <a:r>
                        <a:rPr lang="en-US" sz="900" kern="0" dirty="0">
                          <a:solidFill>
                            <a:srgbClr val="24292F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&lt;</a:t>
                      </a:r>
                      <a:r>
                        <a:rPr lang="en-US" sz="900" kern="0" dirty="0" err="1">
                          <a:solidFill>
                            <a:srgbClr val="24292F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Substation.ResSubstationList</a:t>
                      </a:r>
                      <a:r>
                        <a:rPr lang="en-US" sz="900" kern="0" dirty="0">
                          <a:solidFill>
                            <a:srgbClr val="24292F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&gt;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24" marR="67924" marT="31350" marB="31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7230544"/>
                  </a:ext>
                </a:extLst>
              </a:tr>
              <a:tr h="1080913">
                <a:tc>
                  <a:txBody>
                    <a:bodyPr/>
                    <a:lstStyle/>
                    <a:p>
                      <a:pPr algn="l"/>
                      <a:r>
                        <a:rPr lang="zh-CN" sz="1000" kern="0">
                          <a:solidFill>
                            <a:srgbClr val="24292F"/>
                          </a:solidFill>
                          <a:effectLst/>
                          <a:latin typeface="Segoe UI" panose="020B0502040204020203" pitchFamily="34" charset="0"/>
                          <a:ea typeface="宋体" panose="02010600030101010101" pitchFamily="2" charset="-122"/>
                          <a:cs typeface="Segoe UI" panose="020B0502040204020203" pitchFamily="34" charset="0"/>
                        </a:rPr>
                        <a:t>统计一周内任务单类型和任务单状态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24" marR="67924" marT="31350" marB="31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kern="0">
                          <a:solidFill>
                            <a:srgbClr val="24292F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/task/statistics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24" marR="67924" marT="31350" marB="31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kern="0">
                          <a:solidFill>
                            <a:srgbClr val="24292F"/>
                          </a:solidFill>
                          <a:effectLst/>
                          <a:latin typeface="Segoe UI" panose="020B0502040204020203" pitchFamily="34" charset="0"/>
                          <a:ea typeface="宋体" panose="02010600030101010101" pitchFamily="2" charset="-122"/>
                        </a:rPr>
                        <a:t>GET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24" marR="67924" marT="31350" marB="31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kern="0">
                          <a:solidFill>
                            <a:srgbClr val="24292F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params: { substationId: number }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24" marR="67924" marT="31350" marB="31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kern="0" dirty="0" err="1">
                          <a:solidFill>
                            <a:srgbClr val="24292F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Substation.ResTaskOrderStatistics</a:t>
                      </a:r>
                      <a:r>
                        <a:rPr lang="en-US" sz="900" kern="0" dirty="0">
                          <a:solidFill>
                            <a:srgbClr val="24292F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[]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24" marR="67924" marT="31350" marB="31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637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721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FEFE6C26-A931-40D9-B87A-EA0B29F89C19}"/>
              </a:ext>
            </a:extLst>
          </p:cNvPr>
          <p:cNvGrpSpPr/>
          <p:nvPr/>
        </p:nvGrpSpPr>
        <p:grpSpPr>
          <a:xfrm>
            <a:off x="428676" y="347651"/>
            <a:ext cx="3945616" cy="507831"/>
            <a:chOff x="536964" y="383747"/>
            <a:chExt cx="3945616" cy="507831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7937329A-0B24-40D6-BF6D-340171910332}"/>
                </a:ext>
              </a:extLst>
            </p:cNvPr>
            <p:cNvGrpSpPr/>
            <p:nvPr/>
          </p:nvGrpSpPr>
          <p:grpSpPr>
            <a:xfrm>
              <a:off x="536964" y="392852"/>
              <a:ext cx="595879" cy="433947"/>
              <a:chOff x="974310" y="8"/>
              <a:chExt cx="797219" cy="580571"/>
            </a:xfrm>
          </p:grpSpPr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CE7E6E54-4B69-4EE3-A774-D39A66957DF8}"/>
                  </a:ext>
                </a:extLst>
              </p:cNvPr>
              <p:cNvSpPr/>
              <p:nvPr/>
            </p:nvSpPr>
            <p:spPr>
              <a:xfrm rot="2700000">
                <a:off x="974310" y="8"/>
                <a:ext cx="580571" cy="5805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black"/>
                  </a:solidFill>
                  <a:latin typeface="思源黑体 CN"/>
                  <a:ea typeface="思源黑体 CN"/>
                </a:endParaRPr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7E062119-187D-4314-8FD6-0FA01647AFA3}"/>
                  </a:ext>
                </a:extLst>
              </p:cNvPr>
              <p:cNvSpPr/>
              <p:nvPr/>
            </p:nvSpPr>
            <p:spPr>
              <a:xfrm rot="2700000">
                <a:off x="1415707" y="217143"/>
                <a:ext cx="355821" cy="355822"/>
              </a:xfrm>
              <a:prstGeom prst="ellipse">
                <a:avLst/>
              </a:prstGeom>
              <a:solidFill>
                <a:srgbClr val="FCC05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solidFill>
                    <a:prstClr val="black"/>
                  </a:solidFill>
                  <a:latin typeface="思源黑体 CN"/>
                  <a:ea typeface="思源黑体 CN"/>
                </a:endParaRPr>
              </a:p>
            </p:txBody>
          </p:sp>
        </p:grp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829557E1-0B1E-4FB8-B83C-EEA11B59EFC7}"/>
                </a:ext>
              </a:extLst>
            </p:cNvPr>
            <p:cNvSpPr txBox="1"/>
            <p:nvPr/>
          </p:nvSpPr>
          <p:spPr bwMode="auto">
            <a:xfrm>
              <a:off x="1123162" y="383747"/>
              <a:ext cx="3359418" cy="5078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7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系统设计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-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技术选型</a:t>
              </a:r>
              <a:endParaRPr kumimoji="0" lang="zh-CN" altLang="en-US" sz="27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CB061A7A-9CD8-9E52-99DC-1D541E39C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15" y="3817950"/>
            <a:ext cx="1286318" cy="126749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339309C-413F-C7B8-014D-B408CD05D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411" y="1971135"/>
            <a:ext cx="881722" cy="131843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5EF2A37-ABF2-A927-AA3F-1C652C50A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8515" y="3817951"/>
            <a:ext cx="1267493" cy="1267493"/>
          </a:xfrm>
          <a:prstGeom prst="rect">
            <a:avLst/>
          </a:prstGeom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6E7477B9-6198-8C24-5406-AD4100317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802" y="1158448"/>
            <a:ext cx="377616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2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OPPOSans M" panose="00020600040101010101" pitchFamily="18" charset="-122"/>
                <a:sym typeface="思源黑体 CN Normal" panose="020B0400000000000000" pitchFamily="34" charset="-122"/>
              </a:rPr>
              <a:t>前端：采用最新技术栈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238F492-919C-1F4E-1CD6-39170DB419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6784" y="3113100"/>
            <a:ext cx="2857500" cy="704850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87BE337D-DAAA-D7BE-F8CD-04A0F6C13BB9}"/>
              </a:ext>
            </a:extLst>
          </p:cNvPr>
          <p:cNvGrpSpPr/>
          <p:nvPr/>
        </p:nvGrpSpPr>
        <p:grpSpPr>
          <a:xfrm>
            <a:off x="796495" y="2204263"/>
            <a:ext cx="2232232" cy="1000069"/>
            <a:chOff x="582272" y="2154644"/>
            <a:chExt cx="2232232" cy="100006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DDFF8C5-0870-DAA6-4F30-95476A57E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2272" y="2154644"/>
              <a:ext cx="1100358" cy="954068"/>
            </a:xfrm>
            <a:prstGeom prst="rect">
              <a:avLst/>
            </a:prstGeom>
          </p:spPr>
        </p:pic>
        <p:sp>
          <p:nvSpPr>
            <p:cNvPr id="17" name="TextBox 20">
              <a:extLst>
                <a:ext uri="{FF2B5EF4-FFF2-40B4-BE49-F238E27FC236}">
                  <a16:creationId xmlns:a16="http://schemas.microsoft.com/office/drawing/2014/main" id="{21CD5999-3CE8-1C80-F888-51A9C7794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4146" y="2723826"/>
              <a:ext cx="110035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OPPOSans M" panose="00020600040101010101" pitchFamily="18" charset="-122"/>
                  <a:sym typeface="思源黑体 CN Normal" panose="020B0400000000000000" pitchFamily="34" charset="-122"/>
                </a:rPr>
                <a:t>Vue3.3</a:t>
              </a:r>
              <a:endParaRPr lang="zh-CN" altLang="en-US" sz="22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OPPOSans M" panose="00020600040101010101" pitchFamily="18" charset="-122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B8FC75A9-E718-4B0E-E131-DC98BCECFB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368" y="4563260"/>
            <a:ext cx="212932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2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OPPOSans M" panose="00020600040101010101" pitchFamily="18" charset="-122"/>
                <a:sym typeface="思源黑体 CN Normal" panose="020B0400000000000000" pitchFamily="34" charset="-122"/>
              </a:rPr>
              <a:t>Vite4 </a:t>
            </a:r>
            <a:r>
              <a:rPr lang="zh-CN" altLang="en-US" sz="22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OPPOSans M" panose="00020600040101010101" pitchFamily="18" charset="-122"/>
                <a:sym typeface="思源黑体 CN Normal" panose="020B0400000000000000" pitchFamily="34" charset="-122"/>
              </a:rPr>
              <a:t>程序构建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C596B9-29CC-98E1-4725-6F2C3D275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787" y="2846400"/>
            <a:ext cx="226612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200" dirty="0" err="1">
                <a:latin typeface="思源黑体 CN Medium" panose="020B0600000000000000" pitchFamily="34" charset="-122"/>
                <a:ea typeface="思源黑体 CN Medium" panose="020B0600000000000000" pitchFamily="34" charset="-122"/>
                <a:cs typeface="OPPOSans M" panose="00020600040101010101" pitchFamily="18" charset="-122"/>
                <a:sym typeface="思源黑体 CN Normal" panose="020B0400000000000000" pitchFamily="34" charset="-122"/>
              </a:rPr>
              <a:t>Pinia</a:t>
            </a:r>
            <a:r>
              <a:rPr lang="en-US" altLang="zh-CN" sz="22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OPPOSans M" panose="00020600040101010101" pitchFamily="18" charset="-122"/>
                <a:sym typeface="思源黑体 CN Normal" panose="020B0400000000000000" pitchFamily="34" charset="-122"/>
              </a:rPr>
              <a:t> </a:t>
            </a:r>
            <a:r>
              <a:rPr lang="zh-CN" altLang="en-US" sz="22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OPPOSans M" panose="00020600040101010101" pitchFamily="18" charset="-122"/>
                <a:sym typeface="思源黑体 CN Normal" panose="020B0400000000000000" pitchFamily="34" charset="-122"/>
              </a:rPr>
              <a:t>状态管理</a:t>
            </a:r>
          </a:p>
        </p:txBody>
      </p:sp>
      <p:sp>
        <p:nvSpPr>
          <p:cNvPr id="22" name="TextBox 20">
            <a:extLst>
              <a:ext uri="{FF2B5EF4-FFF2-40B4-BE49-F238E27FC236}">
                <a16:creationId xmlns:a16="http://schemas.microsoft.com/office/drawing/2014/main" id="{577D4B56-2203-CDAB-7C28-5C45865F4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1893" y="4654557"/>
            <a:ext cx="185787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2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OPPOSans M" panose="00020600040101010101" pitchFamily="18" charset="-122"/>
                <a:sym typeface="思源黑体 CN Normal" panose="020B0400000000000000" pitchFamily="34" charset="-122"/>
              </a:rPr>
              <a:t>TypeScript</a:t>
            </a:r>
            <a:endParaRPr lang="zh-CN" altLang="en-US" sz="22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OPPOSans M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23" name="TextBox 20">
            <a:extLst>
              <a:ext uri="{FF2B5EF4-FFF2-40B4-BE49-F238E27FC236}">
                <a16:creationId xmlns:a16="http://schemas.microsoft.com/office/drawing/2014/main" id="{0672E68D-1F13-9E66-56FC-57F77D448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2679" y="4006189"/>
            <a:ext cx="324077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2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OPPOSans M" panose="00020600040101010101" pitchFamily="18" charset="-122"/>
                <a:sym typeface="思源黑体 CN Normal" panose="020B0400000000000000" pitchFamily="34" charset="-122"/>
              </a:rPr>
              <a:t>Element-plus</a:t>
            </a:r>
            <a:r>
              <a:rPr lang="zh-CN" altLang="en-US" sz="22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OPPOSans M" panose="00020600040101010101" pitchFamily="18" charset="-122"/>
                <a:sym typeface="思源黑体 CN Normal" panose="020B0400000000000000" pitchFamily="34" charset="-122"/>
              </a:rPr>
              <a:t>组件库</a:t>
            </a:r>
          </a:p>
        </p:txBody>
      </p:sp>
    </p:spTree>
    <p:extLst>
      <p:ext uri="{BB962C8B-B14F-4D97-AF65-F5344CB8AC3E}">
        <p14:creationId xmlns:p14="http://schemas.microsoft.com/office/powerpoint/2010/main" val="375308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theme/theme1.xml><?xml version="1.0" encoding="utf-8"?>
<a:theme xmlns:a="http://schemas.openxmlformats.org/drawingml/2006/main" name="Office 主题">
  <a:themeElements>
    <a:clrScheme name="自定义 7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34400"/>
      </a:accent1>
      <a:accent2>
        <a:srgbClr val="FF8633"/>
      </a:accent2>
      <a:accent3>
        <a:srgbClr val="F34400"/>
      </a:accent3>
      <a:accent4>
        <a:srgbClr val="FF8633"/>
      </a:accent4>
      <a:accent5>
        <a:srgbClr val="F34400"/>
      </a:accent5>
      <a:accent6>
        <a:srgbClr val="FF8633"/>
      </a:accent6>
      <a:hlink>
        <a:srgbClr val="F34400"/>
      </a:hlink>
      <a:folHlink>
        <a:srgbClr val="FF8633"/>
      </a:folHlink>
    </a:clrScheme>
    <a:fontScheme name="自定义 1">
      <a:majorFont>
        <a:latin typeface="Calibri Light"/>
        <a:ea typeface="思源黑体 CN Bold"/>
        <a:cs typeface=""/>
      </a:majorFont>
      <a:minorFont>
        <a:latin typeface="Calibri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5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724C"/>
      </a:accent1>
      <a:accent2>
        <a:srgbClr val="2A2C41"/>
      </a:accent2>
      <a:accent3>
        <a:srgbClr val="FF724C"/>
      </a:accent3>
      <a:accent4>
        <a:srgbClr val="2A2C41"/>
      </a:accent4>
      <a:accent5>
        <a:srgbClr val="FF724C"/>
      </a:accent5>
      <a:accent6>
        <a:srgbClr val="2A2C41"/>
      </a:accent6>
      <a:hlink>
        <a:srgbClr val="0563C1"/>
      </a:hlink>
      <a:folHlink>
        <a:srgbClr val="954F72"/>
      </a:folHlink>
    </a:clrScheme>
    <a:fontScheme name="思源黑体">
      <a:majorFont>
        <a:latin typeface="思源黑体 CN Bold"/>
        <a:ea typeface="思源黑体 CN Bold"/>
        <a:cs typeface=""/>
      </a:majorFont>
      <a:minorFont>
        <a:latin typeface="思源黑体 CN"/>
        <a:ea typeface="思源黑体 C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AF5EF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prstClr val="black"/>
            </a:solidFill>
            <a:latin typeface="思源黑体 CN"/>
            <a:ea typeface="思源黑体 CN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1884</Words>
  <Application>Microsoft Office PowerPoint</Application>
  <PresentationFormat>宽屏</PresentationFormat>
  <Paragraphs>253</Paragraphs>
  <Slides>22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41" baseType="lpstr">
      <vt:lpstr>-apple-system</vt:lpstr>
      <vt:lpstr>等线</vt:lpstr>
      <vt:lpstr>方正粗黑宋简体</vt:lpstr>
      <vt:lpstr>汉仪中黑S</vt:lpstr>
      <vt:lpstr>思源黑体 CN</vt:lpstr>
      <vt:lpstr>思源黑体 CN Bold</vt:lpstr>
      <vt:lpstr>思源黑体 CN Light</vt:lpstr>
      <vt:lpstr>思源黑体 CN Medium</vt:lpstr>
      <vt:lpstr>思源黑体 CN Normal</vt:lpstr>
      <vt:lpstr>思源黑体 CN Regular</vt:lpstr>
      <vt:lpstr>Arial</vt:lpstr>
      <vt:lpstr>Calibri</vt:lpstr>
      <vt:lpstr>Calibri Light</vt:lpstr>
      <vt:lpstr>Consolas</vt:lpstr>
      <vt:lpstr>Segoe UI</vt:lpstr>
      <vt:lpstr>Times New Roman</vt:lpstr>
      <vt:lpstr>Wingdings</vt:lpstr>
      <vt:lpstr>Office 主题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2022-02-22T11:00:15Z</dcterms:created>
  <dcterms:modified xsi:type="dcterms:W3CDTF">2023-07-21T03:22:59Z</dcterms:modified>
</cp:coreProperties>
</file>